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897" r:id="rId2"/>
    <p:sldId id="1350" r:id="rId3"/>
    <p:sldId id="1342" r:id="rId4"/>
    <p:sldId id="991" r:id="rId5"/>
    <p:sldId id="992" r:id="rId6"/>
    <p:sldId id="1336" r:id="rId7"/>
    <p:sldId id="1337" r:id="rId8"/>
    <p:sldId id="1346" r:id="rId9"/>
    <p:sldId id="1373" r:id="rId10"/>
    <p:sldId id="1374" r:id="rId11"/>
    <p:sldId id="1375" r:id="rId12"/>
    <p:sldId id="1395" r:id="rId13"/>
    <p:sldId id="1394" r:id="rId14"/>
    <p:sldId id="1013" r:id="rId15"/>
    <p:sldId id="1339" r:id="rId16"/>
    <p:sldId id="1338" r:id="rId17"/>
    <p:sldId id="1347" r:id="rId18"/>
    <p:sldId id="1310" r:id="rId19"/>
    <p:sldId id="1311" r:id="rId20"/>
    <p:sldId id="1312" r:id="rId21"/>
    <p:sldId id="1313" r:id="rId22"/>
    <p:sldId id="1314" r:id="rId23"/>
    <p:sldId id="1315" r:id="rId24"/>
    <p:sldId id="1319" r:id="rId25"/>
    <p:sldId id="1324" r:id="rId26"/>
    <p:sldId id="1398" r:id="rId27"/>
    <p:sldId id="1348" r:id="rId28"/>
    <p:sldId id="1349" r:id="rId29"/>
    <p:sldId id="1291" r:id="rId30"/>
    <p:sldId id="1335" r:id="rId31"/>
    <p:sldId id="1292" r:id="rId32"/>
    <p:sldId id="1302" r:id="rId33"/>
    <p:sldId id="1308" r:id="rId34"/>
    <p:sldId id="1305" r:id="rId35"/>
    <p:sldId id="1306" r:id="rId36"/>
    <p:sldId id="1304" r:id="rId37"/>
    <p:sldId id="1316" r:id="rId38"/>
    <p:sldId id="1317" r:id="rId39"/>
    <p:sldId id="1318" r:id="rId40"/>
    <p:sldId id="1401" r:id="rId41"/>
    <p:sldId id="1321" r:id="rId42"/>
    <p:sldId id="1323" r:id="rId43"/>
    <p:sldId id="1322" r:id="rId44"/>
    <p:sldId id="1386" r:id="rId45"/>
    <p:sldId id="1387" r:id="rId46"/>
    <p:sldId id="1326" r:id="rId47"/>
    <p:sldId id="1327" r:id="rId48"/>
    <p:sldId id="1404" r:id="rId49"/>
    <p:sldId id="1328" r:id="rId50"/>
    <p:sldId id="1403" r:id="rId51"/>
    <p:sldId id="1399" r:id="rId52"/>
    <p:sldId id="1400" r:id="rId53"/>
    <p:sldId id="1396" r:id="rId54"/>
    <p:sldId id="1397" r:id="rId55"/>
    <p:sldId id="1341" r:id="rId56"/>
    <p:sldId id="1372" r:id="rId57"/>
    <p:sldId id="1363" r:id="rId58"/>
    <p:sldId id="1364" r:id="rId59"/>
    <p:sldId id="1368" r:id="rId60"/>
    <p:sldId id="1365" r:id="rId61"/>
    <p:sldId id="1366" r:id="rId62"/>
    <p:sldId id="1367" r:id="rId63"/>
    <p:sldId id="1369" r:id="rId64"/>
    <p:sldId id="1370" r:id="rId65"/>
    <p:sldId id="1371" r:id="rId66"/>
    <p:sldId id="1385" r:id="rId67"/>
    <p:sldId id="1388" r:id="rId68"/>
    <p:sldId id="1389" r:id="rId69"/>
    <p:sldId id="1351" r:id="rId70"/>
    <p:sldId id="1334" r:id="rId71"/>
    <p:sldId id="1332" r:id="rId72"/>
    <p:sldId id="1362" r:id="rId73"/>
    <p:sldId id="1402" r:id="rId74"/>
    <p:sldId id="1303" r:id="rId75"/>
    <p:sldId id="1353" r:id="rId76"/>
    <p:sldId id="1354" r:id="rId77"/>
    <p:sldId id="1361" r:id="rId78"/>
    <p:sldId id="1355" r:id="rId79"/>
    <p:sldId id="1356" r:id="rId80"/>
    <p:sldId id="1357" r:id="rId81"/>
    <p:sldId id="1358" r:id="rId82"/>
    <p:sldId id="1359" r:id="rId83"/>
    <p:sldId id="1360" r:id="rId84"/>
    <p:sldId id="1333" r:id="rId85"/>
    <p:sldId id="1392" r:id="rId86"/>
    <p:sldId id="1393" r:id="rId87"/>
    <p:sldId id="1384" r:id="rId88"/>
    <p:sldId id="1352" r:id="rId89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A97"/>
    <a:srgbClr val="7C7D7D"/>
    <a:srgbClr val="C99639"/>
    <a:srgbClr val="E5DAB9"/>
    <a:srgbClr val="DDDDDD"/>
    <a:srgbClr val="F8F8F8"/>
    <a:srgbClr val="FF9999"/>
    <a:srgbClr val="8C1515"/>
    <a:srgbClr val="FFFFC0"/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3418" autoAdjust="0"/>
    <p:restoredTop sz="99321" autoAdjust="0"/>
  </p:normalViewPr>
  <p:slideViewPr>
    <p:cSldViewPr snapToGrid="0">
      <p:cViewPr>
        <p:scale>
          <a:sx n="116" d="100"/>
          <a:sy n="116" d="100"/>
        </p:scale>
        <p:origin x="-1440" y="-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"/>
    </p:cViewPr>
  </p:sorterViewPr>
  <p:notesViewPr>
    <p:cSldViewPr snapToGrid="0">
      <p:cViewPr varScale="1">
        <p:scale>
          <a:sx n="109" d="100"/>
          <a:sy n="109" d="100"/>
        </p:scale>
        <p:origin x="-274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9AA2A6CA-32FC-EB4F-BED2-73160ADBC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CA606651-119F-5E42-B5D9-A1AD4444A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2E1EC8-9DDE-F34B-8612-33574597C796}" type="slidenum">
              <a:rPr lang="en-US"/>
              <a:pPr/>
              <a:t>33</a:t>
            </a:fld>
            <a:endParaRPr lang="en-US"/>
          </a:p>
        </p:txBody>
      </p:sp>
      <p:sp>
        <p:nvSpPr>
          <p:cNvPr id="2150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5602A3-9BFC-B54C-816D-696B632D8F14}" type="slidenum">
              <a:rPr lang="en-US"/>
              <a:pPr/>
              <a:t>37</a:t>
            </a:fld>
            <a:endParaRPr lang="en-US"/>
          </a:p>
        </p:txBody>
      </p:sp>
      <p:sp>
        <p:nvSpPr>
          <p:cNvPr id="2293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93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DA57A8-59BC-E948-A22E-FB0F46AC011F}" type="slidenum">
              <a:rPr lang="en-US"/>
              <a:pPr/>
              <a:t>38</a:t>
            </a:fld>
            <a:endParaRPr lang="en-US"/>
          </a:p>
        </p:txBody>
      </p:sp>
      <p:sp>
        <p:nvSpPr>
          <p:cNvPr id="2304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04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89CE20-A5B5-D14F-AE03-D3A15DB4F023}" type="slidenum">
              <a:rPr lang="en-US"/>
              <a:pPr/>
              <a:t>39</a:t>
            </a:fld>
            <a:endParaRPr lang="en-US"/>
          </a:p>
        </p:txBody>
      </p:sp>
      <p:sp>
        <p:nvSpPr>
          <p:cNvPr id="2314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14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28BF13-E792-B94D-BF1F-56C6EF693C7B}" type="slidenum">
              <a:rPr lang="en-US"/>
              <a:pPr/>
              <a:t>8</a:t>
            </a:fld>
            <a:endParaRPr lang="en-US"/>
          </a:p>
        </p:txBody>
      </p:sp>
      <p:sp>
        <p:nvSpPr>
          <p:cNvPr id="2181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81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6657E3-049C-0C46-8DC0-A00491A8D789}" type="slidenum">
              <a:rPr lang="en-US"/>
              <a:pPr/>
              <a:t>18</a:t>
            </a:fld>
            <a:endParaRPr lang="en-US"/>
          </a:p>
        </p:txBody>
      </p:sp>
      <p:sp>
        <p:nvSpPr>
          <p:cNvPr id="2201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01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767CB9-C356-754A-ABBD-41854029425E}" type="slidenum">
              <a:rPr lang="en-US"/>
              <a:pPr/>
              <a:t>19</a:t>
            </a:fld>
            <a:endParaRPr lang="en-US"/>
          </a:p>
        </p:txBody>
      </p:sp>
      <p:sp>
        <p:nvSpPr>
          <p:cNvPr id="2211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CE4ED4-7A43-AA40-AD40-C248CAABDBF5}" type="slidenum">
              <a:rPr lang="en-US"/>
              <a:pPr/>
              <a:t>20</a:t>
            </a:fld>
            <a:endParaRPr lang="en-US"/>
          </a:p>
        </p:txBody>
      </p:sp>
      <p:sp>
        <p:nvSpPr>
          <p:cNvPr id="2222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22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EDE44C-AFBE-344F-BA9C-81823B45B942}" type="slidenum">
              <a:rPr lang="en-US"/>
              <a:pPr/>
              <a:t>21</a:t>
            </a:fld>
            <a:endParaRPr lang="en-US"/>
          </a:p>
        </p:txBody>
      </p:sp>
      <p:sp>
        <p:nvSpPr>
          <p:cNvPr id="2232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32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69162C-CB23-7B4A-A2EB-00193E1EE87D}" type="slidenum">
              <a:rPr lang="en-US"/>
              <a:pPr/>
              <a:t>22</a:t>
            </a:fld>
            <a:endParaRPr lang="en-US"/>
          </a:p>
        </p:txBody>
      </p:sp>
      <p:sp>
        <p:nvSpPr>
          <p:cNvPr id="2242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42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0BD820-C3A5-BF44-92B3-AFE60489B91D}" type="slidenum">
              <a:rPr lang="en-US"/>
              <a:pPr/>
              <a:t>23</a:t>
            </a:fld>
            <a:endParaRPr lang="en-US"/>
          </a:p>
        </p:txBody>
      </p:sp>
      <p:sp>
        <p:nvSpPr>
          <p:cNvPr id="2252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2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40000"/>
              <a:lumOff val="60000"/>
            </a:schemeClr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Calibri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800">
                <a:latin typeface="Calibri" charset="0"/>
                <a:cs typeface="+mn-cs"/>
              </a:rPr>
              <a:t>This document is copyright (C) Stanford Computer Science and Marty Stepp, licensed under Creative Commons Attribution 2.5 License.  All rights reserved.</a:t>
            </a:r>
            <a:br>
              <a:rPr lang="en-US" sz="800">
                <a:latin typeface="Calibri" charset="0"/>
                <a:cs typeface="+mn-cs"/>
              </a:rPr>
            </a:br>
            <a:r>
              <a:rPr lang="en-US" sz="800">
                <a:latin typeface="Calibri" charset="0"/>
                <a:cs typeface="+mn-cs"/>
              </a:rPr>
              <a:t>Based on slides created by Keith Schwarz, Julie Zelenski, Jerry Cain, Eric Roberts, Mehran Sahami, Stuart Reges, Cynthia Lee,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en-US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7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9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9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00"/>
              </a:spcBef>
              <a:defRPr/>
            </a:pPr>
            <a:fld id="{E9486CB7-6068-D145-A421-ED1EEB2B1B44}" type="slidenum">
              <a:rPr lang="en-US" sz="1200" smtClean="0">
                <a:solidFill>
                  <a:srgbClr val="424242"/>
                </a:solidFill>
                <a:latin typeface="Verdana" charset="0"/>
              </a:rPr>
              <a:pPr eaLnBrk="1" hangingPunct="1">
                <a:spcBef>
                  <a:spcPts val="500"/>
                </a:spcBef>
                <a:defRPr/>
              </a:pPr>
              <a:t>‹#›</a:t>
            </a:fld>
            <a:endParaRPr lang="en-US" sz="1800" smtClean="0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60000"/>
              <a:lumOff val="40000"/>
            </a:schemeClr>
          </a:solidFill>
          <a:ln w="9398">
            <a:noFill/>
            <a:miter lim="800000"/>
            <a:headEnd/>
            <a:tailEnd/>
          </a:ln>
          <a:effectLst/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Tahoma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446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4018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8590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3162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1089" y="0"/>
            <a:ext cx="12628932" cy="7098871"/>
          </a:xfrm>
          <a:prstGeom prst="rect">
            <a:avLst/>
          </a:prstGeom>
        </p:spPr>
      </p:pic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0" y="5257800"/>
            <a:ext cx="9144000" cy="9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/>
              <a:t>106B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2011</a:t>
            </a:r>
            <a:endParaRPr lang="en-US" sz="32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6344" y="514086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</a:t>
            </a:r>
            <a:r>
              <a:rPr lang="en-US" sz="3200" dirty="0" smtClean="0">
                <a:cs typeface="+mn-cs"/>
              </a:rPr>
              <a:t>20</a:t>
            </a:r>
            <a:endParaRPr lang="en-US" sz="3200" dirty="0">
              <a:cs typeface="+mn-cs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Feb </a:t>
            </a:r>
            <a:r>
              <a:rPr lang="en-US" sz="3200" dirty="0" smtClean="0">
                <a:cs typeface="+mn-cs"/>
              </a:rPr>
              <a:t>24, </a:t>
            </a:r>
            <a:r>
              <a:rPr lang="en-US" sz="3200" dirty="0">
                <a:cs typeface="+mn-cs"/>
              </a:rPr>
              <a:t>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3748545" y="3707944"/>
            <a:ext cx="2527488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>
            <a:off x="1817304" y="905502"/>
            <a:ext cx="5189173" cy="1853573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73297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988701" y="3065640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Cersi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976534" y="2911475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Jamie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421971" y="1203476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Tywin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69882" y="3075707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Tyrion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-21898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kumimoji="1" lang="en-US" altLang="zh-CN" sz="4600" b="0" dirty="0" smtClean="0">
                <a:solidFill>
                  <a:schemeClr val="tx1"/>
                </a:solidFill>
                <a:latin typeface="+mn-lt"/>
              </a:rPr>
              <a:t>Not a Tree</a:t>
            </a:r>
            <a:endParaRPr kumimoji="1" lang="zh-CN" altLang="en-US" sz="4600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2003415" y="2167845"/>
            <a:ext cx="2277105" cy="886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4313362" y="2484475"/>
            <a:ext cx="623150" cy="5702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866193" y="2341260"/>
            <a:ext cx="450584" cy="4397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2560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988701" y="3065640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Cersi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976534" y="2911475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Jamie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421971" y="1203476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Tywin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69882" y="3075707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Tyrion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662821" y="4718014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Joffrey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-21898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kumimoji="1" lang="en-US" altLang="zh-CN" sz="4600" b="0" dirty="0" smtClean="0">
                <a:solidFill>
                  <a:schemeClr val="tx1"/>
                </a:solidFill>
                <a:latin typeface="+mn-lt"/>
              </a:rPr>
              <a:t>Not a Tree</a:t>
            </a:r>
            <a:endParaRPr kumimoji="1" lang="zh-CN" altLang="en-US" sz="4600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2003415" y="2167845"/>
            <a:ext cx="2277105" cy="886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4313362" y="2484475"/>
            <a:ext cx="623150" cy="5702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866193" y="2341260"/>
            <a:ext cx="450584" cy="4397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5801372" y="4114952"/>
            <a:ext cx="623150" cy="5702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4453083" y="4343992"/>
            <a:ext cx="450584" cy="4397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5553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988701" y="3065640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Cersi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976534" y="2911475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Jamie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421971" y="1203476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Tywin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69882" y="3075707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Tyrion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662821" y="4718014"/>
            <a:ext cx="1718776" cy="1193409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Joffrey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-21898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kumimoji="1" lang="en-US" altLang="zh-CN" sz="4600" b="0" dirty="0" smtClean="0">
                <a:solidFill>
                  <a:schemeClr val="tx1"/>
                </a:solidFill>
                <a:latin typeface="+mn-lt"/>
              </a:rPr>
              <a:t>Not a Tree</a:t>
            </a:r>
            <a:endParaRPr kumimoji="1" lang="zh-CN" altLang="en-US" sz="4600" b="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2003415" y="2167845"/>
            <a:ext cx="2277105" cy="8868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4313362" y="2484475"/>
            <a:ext cx="623150" cy="5702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866193" y="2341260"/>
            <a:ext cx="450584" cy="4397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5801372" y="4114952"/>
            <a:ext cx="623150" cy="5702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4453083" y="4343992"/>
            <a:ext cx="450584" cy="4397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Freeform 7"/>
          <p:cNvSpPr/>
          <p:nvPr/>
        </p:nvSpPr>
        <p:spPr>
          <a:xfrm>
            <a:off x="4992115" y="2627691"/>
            <a:ext cx="886757" cy="1751794"/>
          </a:xfrm>
          <a:custGeom>
            <a:avLst/>
            <a:gdLst>
              <a:gd name="connsiteX0" fmla="*/ 361271 w 886757"/>
              <a:gd name="connsiteY0" fmla="*/ 0 h 1751794"/>
              <a:gd name="connsiteX1" fmla="*/ 273690 w 886757"/>
              <a:gd name="connsiteY1" fmla="*/ 87590 h 1751794"/>
              <a:gd name="connsiteX2" fmla="*/ 208005 w 886757"/>
              <a:gd name="connsiteY2" fmla="*/ 142333 h 1751794"/>
              <a:gd name="connsiteX3" fmla="*/ 142319 w 886757"/>
              <a:gd name="connsiteY3" fmla="*/ 251820 h 1751794"/>
              <a:gd name="connsiteX4" fmla="*/ 120424 w 886757"/>
              <a:gd name="connsiteY4" fmla="*/ 284667 h 1751794"/>
              <a:gd name="connsiteX5" fmla="*/ 76633 w 886757"/>
              <a:gd name="connsiteY5" fmla="*/ 427000 h 1751794"/>
              <a:gd name="connsiteX6" fmla="*/ 43790 w 886757"/>
              <a:gd name="connsiteY6" fmla="*/ 525538 h 1751794"/>
              <a:gd name="connsiteX7" fmla="*/ 21895 w 886757"/>
              <a:gd name="connsiteY7" fmla="*/ 635025 h 1751794"/>
              <a:gd name="connsiteX8" fmla="*/ 10948 w 886757"/>
              <a:gd name="connsiteY8" fmla="*/ 689769 h 1751794"/>
              <a:gd name="connsiteX9" fmla="*/ 0 w 886757"/>
              <a:gd name="connsiteY9" fmla="*/ 908743 h 1751794"/>
              <a:gd name="connsiteX10" fmla="*/ 10948 w 886757"/>
              <a:gd name="connsiteY10" fmla="*/ 1324794 h 1751794"/>
              <a:gd name="connsiteX11" fmla="*/ 54738 w 886757"/>
              <a:gd name="connsiteY11" fmla="*/ 1478076 h 1751794"/>
              <a:gd name="connsiteX12" fmla="*/ 76633 w 886757"/>
              <a:gd name="connsiteY12" fmla="*/ 1510922 h 1751794"/>
              <a:gd name="connsiteX13" fmla="*/ 120424 w 886757"/>
              <a:gd name="connsiteY13" fmla="*/ 1620410 h 1751794"/>
              <a:gd name="connsiteX14" fmla="*/ 208005 w 886757"/>
              <a:gd name="connsiteY14" fmla="*/ 1718948 h 1751794"/>
              <a:gd name="connsiteX15" fmla="*/ 350324 w 886757"/>
              <a:gd name="connsiteY15" fmla="*/ 1751794 h 1751794"/>
              <a:gd name="connsiteX16" fmla="*/ 525486 w 886757"/>
              <a:gd name="connsiteY16" fmla="*/ 1740845 h 1751794"/>
              <a:gd name="connsiteX17" fmla="*/ 656857 w 886757"/>
              <a:gd name="connsiteY17" fmla="*/ 1675153 h 1751794"/>
              <a:gd name="connsiteX18" fmla="*/ 700648 w 886757"/>
              <a:gd name="connsiteY18" fmla="*/ 1642307 h 1751794"/>
              <a:gd name="connsiteX19" fmla="*/ 744438 w 886757"/>
              <a:gd name="connsiteY19" fmla="*/ 1620410 h 1751794"/>
              <a:gd name="connsiteX20" fmla="*/ 766333 w 886757"/>
              <a:gd name="connsiteY20" fmla="*/ 1587563 h 1751794"/>
              <a:gd name="connsiteX21" fmla="*/ 799176 w 886757"/>
              <a:gd name="connsiteY21" fmla="*/ 1554717 h 1751794"/>
              <a:gd name="connsiteX22" fmla="*/ 864862 w 886757"/>
              <a:gd name="connsiteY22" fmla="*/ 1412384 h 1751794"/>
              <a:gd name="connsiteX23" fmla="*/ 886757 w 886757"/>
              <a:gd name="connsiteY23" fmla="*/ 1324794 h 1751794"/>
              <a:gd name="connsiteX24" fmla="*/ 875810 w 886757"/>
              <a:gd name="connsiteY24" fmla="*/ 810205 h 1751794"/>
              <a:gd name="connsiteX25" fmla="*/ 864862 w 886757"/>
              <a:gd name="connsiteY25" fmla="*/ 744513 h 1751794"/>
              <a:gd name="connsiteX26" fmla="*/ 853914 w 886757"/>
              <a:gd name="connsiteY26" fmla="*/ 667872 h 1751794"/>
              <a:gd name="connsiteX27" fmla="*/ 832019 w 886757"/>
              <a:gd name="connsiteY27" fmla="*/ 536487 h 1751794"/>
              <a:gd name="connsiteX28" fmla="*/ 821071 w 886757"/>
              <a:gd name="connsiteY28" fmla="*/ 481743 h 1751794"/>
              <a:gd name="connsiteX29" fmla="*/ 799176 w 886757"/>
              <a:gd name="connsiteY29" fmla="*/ 437949 h 1751794"/>
              <a:gd name="connsiteX30" fmla="*/ 733491 w 886757"/>
              <a:gd name="connsiteY30" fmla="*/ 317513 h 1751794"/>
              <a:gd name="connsiteX31" fmla="*/ 700648 w 886757"/>
              <a:gd name="connsiteY31" fmla="*/ 262769 h 1751794"/>
              <a:gd name="connsiteX32" fmla="*/ 667805 w 886757"/>
              <a:gd name="connsiteY32" fmla="*/ 218974 h 1751794"/>
              <a:gd name="connsiteX33" fmla="*/ 591171 w 886757"/>
              <a:gd name="connsiteY33" fmla="*/ 109487 h 1751794"/>
              <a:gd name="connsiteX34" fmla="*/ 580224 w 886757"/>
              <a:gd name="connsiteY34" fmla="*/ 76641 h 1751794"/>
              <a:gd name="connsiteX35" fmla="*/ 569276 w 886757"/>
              <a:gd name="connsiteY35" fmla="*/ 142333 h 1751794"/>
              <a:gd name="connsiteX36" fmla="*/ 547381 w 886757"/>
              <a:gd name="connsiteY36" fmla="*/ 208026 h 1751794"/>
              <a:gd name="connsiteX37" fmla="*/ 536433 w 886757"/>
              <a:gd name="connsiteY37" fmla="*/ 240872 h 1751794"/>
              <a:gd name="connsiteX38" fmla="*/ 525486 w 886757"/>
              <a:gd name="connsiteY38" fmla="*/ 186128 h 1751794"/>
              <a:gd name="connsiteX39" fmla="*/ 536433 w 886757"/>
              <a:gd name="connsiteY39" fmla="*/ 87590 h 1751794"/>
              <a:gd name="connsiteX40" fmla="*/ 547381 w 886757"/>
              <a:gd name="connsiteY40" fmla="*/ 54744 h 1751794"/>
              <a:gd name="connsiteX41" fmla="*/ 580224 w 886757"/>
              <a:gd name="connsiteY41" fmla="*/ 43795 h 1751794"/>
              <a:gd name="connsiteX42" fmla="*/ 755386 w 886757"/>
              <a:gd name="connsiteY42" fmla="*/ 43795 h 175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86757" h="1751794">
                <a:moveTo>
                  <a:pt x="361271" y="0"/>
                </a:moveTo>
                <a:cubicBezTo>
                  <a:pt x="332077" y="29197"/>
                  <a:pt x="308043" y="64686"/>
                  <a:pt x="273690" y="87590"/>
                </a:cubicBezTo>
                <a:cubicBezTo>
                  <a:pt x="248432" y="104430"/>
                  <a:pt x="226067" y="116241"/>
                  <a:pt x="208005" y="142333"/>
                </a:cubicBezTo>
                <a:cubicBezTo>
                  <a:pt x="183781" y="177326"/>
                  <a:pt x="164623" y="215573"/>
                  <a:pt x="142319" y="251820"/>
                </a:cubicBezTo>
                <a:cubicBezTo>
                  <a:pt x="135423" y="263027"/>
                  <a:pt x="120424" y="284667"/>
                  <a:pt x="120424" y="284667"/>
                </a:cubicBezTo>
                <a:cubicBezTo>
                  <a:pt x="68438" y="492632"/>
                  <a:pt x="126244" y="278153"/>
                  <a:pt x="76633" y="427000"/>
                </a:cubicBezTo>
                <a:cubicBezTo>
                  <a:pt x="29494" y="568430"/>
                  <a:pt x="112319" y="354207"/>
                  <a:pt x="43790" y="525538"/>
                </a:cubicBezTo>
                <a:lnTo>
                  <a:pt x="21895" y="635025"/>
                </a:lnTo>
                <a:lnTo>
                  <a:pt x="10948" y="689769"/>
                </a:lnTo>
                <a:cubicBezTo>
                  <a:pt x="7299" y="762760"/>
                  <a:pt x="0" y="835660"/>
                  <a:pt x="0" y="908743"/>
                </a:cubicBezTo>
                <a:cubicBezTo>
                  <a:pt x="0" y="1047475"/>
                  <a:pt x="2295" y="1186332"/>
                  <a:pt x="10948" y="1324794"/>
                </a:cubicBezTo>
                <a:cubicBezTo>
                  <a:pt x="15130" y="1391709"/>
                  <a:pt x="25371" y="1426678"/>
                  <a:pt x="54738" y="1478076"/>
                </a:cubicBezTo>
                <a:cubicBezTo>
                  <a:pt x="61266" y="1489501"/>
                  <a:pt x="71119" y="1498975"/>
                  <a:pt x="76633" y="1510922"/>
                </a:cubicBezTo>
                <a:cubicBezTo>
                  <a:pt x="93103" y="1546612"/>
                  <a:pt x="96841" y="1588964"/>
                  <a:pt x="120424" y="1620410"/>
                </a:cubicBezTo>
                <a:cubicBezTo>
                  <a:pt x="134585" y="1639292"/>
                  <a:pt x="188681" y="1715727"/>
                  <a:pt x="208005" y="1718948"/>
                </a:cubicBezTo>
                <a:cubicBezTo>
                  <a:pt x="299895" y="1734265"/>
                  <a:pt x="252347" y="1723799"/>
                  <a:pt x="350324" y="1751794"/>
                </a:cubicBezTo>
                <a:cubicBezTo>
                  <a:pt x="408711" y="1748144"/>
                  <a:pt x="467521" y="1748750"/>
                  <a:pt x="525486" y="1740845"/>
                </a:cubicBezTo>
                <a:cubicBezTo>
                  <a:pt x="580055" y="1733403"/>
                  <a:pt x="613108" y="1705780"/>
                  <a:pt x="656857" y="1675153"/>
                </a:cubicBezTo>
                <a:cubicBezTo>
                  <a:pt x="671805" y="1664688"/>
                  <a:pt x="685175" y="1651978"/>
                  <a:pt x="700648" y="1642307"/>
                </a:cubicBezTo>
                <a:cubicBezTo>
                  <a:pt x="714487" y="1633657"/>
                  <a:pt x="729841" y="1627709"/>
                  <a:pt x="744438" y="1620410"/>
                </a:cubicBezTo>
                <a:cubicBezTo>
                  <a:pt x="751736" y="1609461"/>
                  <a:pt x="757910" y="1597672"/>
                  <a:pt x="766333" y="1587563"/>
                </a:cubicBezTo>
                <a:cubicBezTo>
                  <a:pt x="776244" y="1575668"/>
                  <a:pt x="791062" y="1567904"/>
                  <a:pt x="799176" y="1554717"/>
                </a:cubicBezTo>
                <a:cubicBezTo>
                  <a:pt x="814111" y="1530445"/>
                  <a:pt x="853730" y="1456916"/>
                  <a:pt x="864862" y="1412384"/>
                </a:cubicBezTo>
                <a:lnTo>
                  <a:pt x="886757" y="1324794"/>
                </a:lnTo>
                <a:cubicBezTo>
                  <a:pt x="883108" y="1153264"/>
                  <a:pt x="882279" y="981651"/>
                  <a:pt x="875810" y="810205"/>
                </a:cubicBezTo>
                <a:cubicBezTo>
                  <a:pt x="874973" y="788021"/>
                  <a:pt x="868237" y="766454"/>
                  <a:pt x="864862" y="744513"/>
                </a:cubicBezTo>
                <a:cubicBezTo>
                  <a:pt x="860938" y="719007"/>
                  <a:pt x="857938" y="693363"/>
                  <a:pt x="853914" y="667872"/>
                </a:cubicBezTo>
                <a:cubicBezTo>
                  <a:pt x="846990" y="624016"/>
                  <a:pt x="840726" y="580024"/>
                  <a:pt x="832019" y="536487"/>
                </a:cubicBezTo>
                <a:cubicBezTo>
                  <a:pt x="828370" y="518239"/>
                  <a:pt x="826955" y="499398"/>
                  <a:pt x="821071" y="481743"/>
                </a:cubicBezTo>
                <a:cubicBezTo>
                  <a:pt x="815910" y="466260"/>
                  <a:pt x="805804" y="452863"/>
                  <a:pt x="799176" y="437949"/>
                </a:cubicBezTo>
                <a:cubicBezTo>
                  <a:pt x="751541" y="330758"/>
                  <a:pt x="809563" y="437068"/>
                  <a:pt x="733491" y="317513"/>
                </a:cubicBezTo>
                <a:cubicBezTo>
                  <a:pt x="722067" y="299559"/>
                  <a:pt x="712451" y="280476"/>
                  <a:pt x="700648" y="262769"/>
                </a:cubicBezTo>
                <a:cubicBezTo>
                  <a:pt x="690527" y="247586"/>
                  <a:pt x="678268" y="233923"/>
                  <a:pt x="667805" y="218974"/>
                </a:cubicBezTo>
                <a:cubicBezTo>
                  <a:pt x="573459" y="84182"/>
                  <a:pt x="667839" y="211721"/>
                  <a:pt x="591171" y="109487"/>
                </a:cubicBezTo>
                <a:cubicBezTo>
                  <a:pt x="587522" y="98538"/>
                  <a:pt x="586625" y="67038"/>
                  <a:pt x="580224" y="76641"/>
                </a:cubicBezTo>
                <a:cubicBezTo>
                  <a:pt x="567911" y="95113"/>
                  <a:pt x="574660" y="120796"/>
                  <a:pt x="569276" y="142333"/>
                </a:cubicBezTo>
                <a:cubicBezTo>
                  <a:pt x="563678" y="164726"/>
                  <a:pt x="554679" y="186128"/>
                  <a:pt x="547381" y="208026"/>
                </a:cubicBezTo>
                <a:lnTo>
                  <a:pt x="536433" y="240872"/>
                </a:lnTo>
                <a:cubicBezTo>
                  <a:pt x="532784" y="222624"/>
                  <a:pt x="525486" y="204737"/>
                  <a:pt x="525486" y="186128"/>
                </a:cubicBezTo>
                <a:cubicBezTo>
                  <a:pt x="525486" y="153080"/>
                  <a:pt x="531000" y="120189"/>
                  <a:pt x="536433" y="87590"/>
                </a:cubicBezTo>
                <a:cubicBezTo>
                  <a:pt x="538330" y="76206"/>
                  <a:pt x="539221" y="62905"/>
                  <a:pt x="547381" y="54744"/>
                </a:cubicBezTo>
                <a:cubicBezTo>
                  <a:pt x="555541" y="46584"/>
                  <a:pt x="568700" y="44402"/>
                  <a:pt x="580224" y="43795"/>
                </a:cubicBezTo>
                <a:cubicBezTo>
                  <a:pt x="638531" y="40726"/>
                  <a:pt x="696999" y="43795"/>
                  <a:pt x="755386" y="43795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25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100" y="0"/>
            <a:ext cx="1449324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1020918">
            <a:off x="3006246" y="5102101"/>
            <a:ext cx="4839260" cy="553998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We can have a family tree?</a:t>
            </a:r>
            <a:endParaRPr kumimoji="1" lang="zh-CN" altLang="en-US" sz="3000" dirty="0"/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6831315" y="4839331"/>
            <a:ext cx="722543" cy="5912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 rot="21020918">
            <a:off x="6537574" y="4148682"/>
            <a:ext cx="1168634" cy="553998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graph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64356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Simple Graph</a:t>
            </a:r>
            <a:endParaRPr kumimoji="1"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15287" y="986667"/>
            <a:ext cx="5665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Node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tring value;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Vector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&lt;Edge *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&gt; edges;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2949" y="2989401"/>
            <a:ext cx="5665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Edge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Node * start;</a:t>
            </a: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Node * end;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1134" y="4919008"/>
            <a:ext cx="5665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Graph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Set&lt;Node *&gt; nodes;</a:t>
            </a: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Set&lt;Edge*&gt; edges;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3862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248029" y="2988999"/>
            <a:ext cx="5397177" cy="1992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Simple Graph</a:t>
            </a:r>
            <a:endParaRPr kumimoji="1"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15287" y="986667"/>
            <a:ext cx="5665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Node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tring value;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Vector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&lt;Edge *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&gt; edges;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2949" y="2989401"/>
            <a:ext cx="5665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Edge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Node * start;</a:t>
            </a: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Node * end;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1134" y="4919008"/>
            <a:ext cx="5665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Graph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Set&lt;Node *&gt; nodes;</a:t>
            </a: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Set&lt;Edge*&gt; edges;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658" y="3328408"/>
            <a:ext cx="2452267" cy="1200328"/>
          </a:xfrm>
          <a:prstGeom prst="rect">
            <a:avLst/>
          </a:prstGeom>
          <a:solidFill>
            <a:schemeClr val="bg1">
              <a:lumMod val="95000"/>
              <a:alpha val="9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We allow for more interesting edges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5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248029" y="2988999"/>
            <a:ext cx="5397177" cy="20474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Simple Graph</a:t>
            </a:r>
            <a:endParaRPr kumimoji="1"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15287" y="986667"/>
            <a:ext cx="5665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Node{</a:t>
            </a:r>
            <a:endParaRPr lang="en-US" sz="30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tring value;</a:t>
            </a:r>
            <a:endParaRPr lang="en-US" sz="30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Vector</a:t>
            </a:r>
            <a:r>
              <a:rPr lang="en-US" sz="3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&lt;Edge *</a:t>
            </a:r>
            <a:r>
              <a:rPr lang="en-US" sz="3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&gt; edges;</a:t>
            </a:r>
            <a:endParaRPr lang="en-US" sz="30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2949" y="2989401"/>
            <a:ext cx="56654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Edge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Node * start;</a:t>
            </a: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Node * end;</a:t>
            </a:r>
          </a:p>
          <a:p>
            <a:pPr marL="0"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algn="l"/>
            <a:r>
              <a:rPr lang="en-US" altLang="zh-CN" sz="3000" b="1" dirty="0" err="1" smtClean="0">
                <a:solidFill>
                  <a:srgbClr val="F2F2F2"/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3000" b="1" dirty="0" smtClean="0">
                <a:solidFill>
                  <a:srgbClr val="F2F2F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000" b="1" dirty="0">
                <a:solidFill>
                  <a:srgbClr val="F2F2F2"/>
                </a:solidFill>
                <a:latin typeface="Courier New" pitchFamily="49" charset="0"/>
                <a:cs typeface="Courier New" pitchFamily="49" charset="0"/>
              </a:rPr>
              <a:t>Graph{</a:t>
            </a:r>
          </a:p>
          <a:p>
            <a:pPr lvl="1" algn="l"/>
            <a:r>
              <a:rPr lang="en-US" altLang="zh-CN" sz="3000" b="1" dirty="0">
                <a:solidFill>
                  <a:srgbClr val="F2F2F2"/>
                </a:solidFill>
                <a:latin typeface="Courier New" pitchFamily="49" charset="0"/>
                <a:cs typeface="Courier New" pitchFamily="49" charset="0"/>
              </a:rPr>
              <a:t>Set&lt;Node *&gt; nodes;</a:t>
            </a:r>
          </a:p>
          <a:p>
            <a:pPr lvl="1" algn="l"/>
            <a:r>
              <a:rPr lang="en-US" altLang="zh-CN" sz="3000" b="1" dirty="0">
                <a:solidFill>
                  <a:srgbClr val="F2F2F2"/>
                </a:solidFill>
                <a:latin typeface="Courier New" pitchFamily="49" charset="0"/>
                <a:cs typeface="Courier New" pitchFamily="49" charset="0"/>
              </a:rPr>
              <a:t>Set&lt;Edge*&gt; edges;</a:t>
            </a:r>
          </a:p>
          <a:p>
            <a:pPr algn="l"/>
            <a:r>
              <a:rPr lang="en-US" altLang="zh-CN" sz="3000" b="1" dirty="0">
                <a:solidFill>
                  <a:srgbClr val="F2F2F2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zh-CN" sz="3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endParaRPr lang="en-US" sz="3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1134" y="4919008"/>
            <a:ext cx="56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3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658" y="3328408"/>
            <a:ext cx="2452267" cy="1200328"/>
          </a:xfrm>
          <a:prstGeom prst="rect">
            <a:avLst/>
          </a:prstGeom>
          <a:solidFill>
            <a:schemeClr val="bg1">
              <a:lumMod val="95000"/>
              <a:alpha val="9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We allow for more interesting edges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490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248029" y="2988998"/>
            <a:ext cx="5397177" cy="25948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Simple Graph</a:t>
            </a:r>
            <a:endParaRPr kumimoji="1"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15287" y="986667"/>
            <a:ext cx="56654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Node{</a:t>
            </a:r>
            <a:endParaRPr lang="en-US" sz="30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tring value;</a:t>
            </a:r>
            <a:endParaRPr lang="en-US" sz="30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Vector</a:t>
            </a:r>
            <a:r>
              <a:rPr lang="en-US" sz="3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&lt;Edge *</a:t>
            </a:r>
            <a:r>
              <a:rPr lang="en-US" sz="3000" b="1" dirty="0" smtClean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&gt; edges;</a:t>
            </a:r>
            <a:endParaRPr lang="en-US" sz="3000" b="1" dirty="0">
              <a:solidFill>
                <a:schemeClr val="bg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solidFill>
                  <a:schemeClr val="bg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2949" y="2989401"/>
            <a:ext cx="566545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Edge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Node * start;</a:t>
            </a: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Node * end;</a:t>
            </a:r>
          </a:p>
          <a:p>
            <a:pPr lvl="1"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d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ouble weight;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altLang="zh-CN" sz="3000" b="1" dirty="0" err="1">
                <a:solidFill>
                  <a:srgbClr val="F2F2F2"/>
                </a:solidFill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3000" b="1" dirty="0">
                <a:solidFill>
                  <a:srgbClr val="F2F2F2"/>
                </a:solidFill>
                <a:latin typeface="Courier New" pitchFamily="49" charset="0"/>
                <a:cs typeface="Courier New" pitchFamily="49" charset="0"/>
              </a:rPr>
              <a:t> Graph{</a:t>
            </a:r>
          </a:p>
          <a:p>
            <a:pPr lvl="1" algn="l"/>
            <a:r>
              <a:rPr lang="en-US" altLang="zh-CN" sz="3000" b="1" dirty="0">
                <a:solidFill>
                  <a:srgbClr val="F2F2F2"/>
                </a:solidFill>
                <a:latin typeface="Courier New" pitchFamily="49" charset="0"/>
                <a:cs typeface="Courier New" pitchFamily="49" charset="0"/>
              </a:rPr>
              <a:t>Set&lt;Node *&gt; nodes;</a:t>
            </a:r>
          </a:p>
          <a:p>
            <a:pPr lvl="1" algn="l"/>
            <a:r>
              <a:rPr lang="en-US" altLang="zh-CN" sz="3000" b="1" dirty="0">
                <a:solidFill>
                  <a:srgbClr val="F2F2F2"/>
                </a:solidFill>
                <a:latin typeface="Courier New" pitchFamily="49" charset="0"/>
                <a:cs typeface="Courier New" pitchFamily="49" charset="0"/>
              </a:rPr>
              <a:t>Set&lt;Edge*&gt; edges;</a:t>
            </a:r>
          </a:p>
          <a:p>
            <a:pPr algn="l"/>
            <a:r>
              <a:rPr lang="en-US" altLang="zh-CN" sz="3000" b="1" dirty="0">
                <a:solidFill>
                  <a:srgbClr val="F2F2F2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altLang="zh-CN" sz="3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algn="l"/>
            <a:endParaRPr lang="en-US" sz="3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1134" y="4919008"/>
            <a:ext cx="56654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3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658" y="3328408"/>
            <a:ext cx="2452267" cy="1200328"/>
          </a:xfrm>
          <a:prstGeom prst="rect">
            <a:avLst/>
          </a:prstGeom>
          <a:solidFill>
            <a:schemeClr val="bg1">
              <a:lumMod val="95000"/>
              <a:alpha val="9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We allow for more interesting edges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3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456481" y="413324"/>
            <a:ext cx="8228160" cy="603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900" dirty="0">
                <a:solidFill>
                  <a:srgbClr val="FFFFFF"/>
                </a:solidFill>
                <a:latin typeface="DejaVu Serif" charset="0"/>
              </a:rPr>
              <a:t>A graph consists of a set of </a:t>
            </a:r>
            <a:r>
              <a:rPr lang="en-US" sz="2900" b="1" dirty="0">
                <a:solidFill>
                  <a:srgbClr val="FFFFFF"/>
                </a:solidFill>
                <a:latin typeface="DejaVu Serif" charset="0"/>
              </a:rPr>
              <a:t>nodes</a:t>
            </a:r>
            <a:r>
              <a:rPr lang="en-US" sz="2900" dirty="0">
                <a:solidFill>
                  <a:srgbClr val="FFFFFF"/>
                </a:solidFill>
                <a:latin typeface="DejaVu Serif" charset="0"/>
              </a:rPr>
              <a:t> connected by </a:t>
            </a:r>
            <a:r>
              <a:rPr lang="en-US" sz="2900" b="1" dirty="0">
                <a:solidFill>
                  <a:srgbClr val="FFFFFF"/>
                </a:solidFill>
                <a:latin typeface="DejaVu Serif" charset="0"/>
              </a:rPr>
              <a:t>edges</a:t>
            </a:r>
            <a:r>
              <a:rPr lang="en-US" sz="2900" dirty="0">
                <a:solidFill>
                  <a:srgbClr val="FFFFFF"/>
                </a:solidFill>
                <a:latin typeface="DejaVu Serif" charset="0"/>
              </a:rPr>
              <a:t>.</a:t>
            </a:r>
          </a:p>
        </p:txBody>
      </p:sp>
      <p:sp>
        <p:nvSpPr>
          <p:cNvPr id="11266" name="AutoShape 2"/>
          <p:cNvSpPr>
            <a:spLocks noChangeArrowheads="1"/>
          </p:cNvSpPr>
          <p:nvPr/>
        </p:nvSpPr>
        <p:spPr bwMode="auto">
          <a:xfrm>
            <a:off x="3110400" y="1451672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267" name="AutoShape 3"/>
          <p:cNvSpPr>
            <a:spLocks noChangeArrowheads="1"/>
          </p:cNvSpPr>
          <p:nvPr/>
        </p:nvSpPr>
        <p:spPr bwMode="auto">
          <a:xfrm>
            <a:off x="6013440" y="1451672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0000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6013440" y="4355017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269" name="AutoShape 5"/>
          <p:cNvSpPr>
            <a:spLocks noChangeArrowheads="1"/>
          </p:cNvSpPr>
          <p:nvPr/>
        </p:nvSpPr>
        <p:spPr bwMode="auto">
          <a:xfrm>
            <a:off x="3110400" y="4355017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FF00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1658880" y="2903345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cxnSp>
        <p:nvCxnSpPr>
          <p:cNvPr id="11271" name="AutoShape 7"/>
          <p:cNvCxnSpPr>
            <a:cxnSpLocks noChangeShapeType="1"/>
            <a:stCxn id="11270" idx="7"/>
            <a:endCxn id="11266" idx="3"/>
          </p:cNvCxnSpPr>
          <p:nvPr/>
        </p:nvCxnSpPr>
        <p:spPr bwMode="auto">
          <a:xfrm flipV="1">
            <a:off x="2544480" y="2337366"/>
            <a:ext cx="718560" cy="718635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72" name="AutoShape 8"/>
          <p:cNvCxnSpPr>
            <a:cxnSpLocks noChangeShapeType="1"/>
            <a:stCxn id="11270" idx="5"/>
            <a:endCxn id="11269" idx="1"/>
          </p:cNvCxnSpPr>
          <p:nvPr/>
        </p:nvCxnSpPr>
        <p:spPr bwMode="auto">
          <a:xfrm>
            <a:off x="2544480" y="3789038"/>
            <a:ext cx="718560" cy="718635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73" name="AutoShape 9"/>
          <p:cNvCxnSpPr>
            <a:cxnSpLocks noChangeShapeType="1"/>
            <a:stCxn id="11266" idx="6"/>
            <a:endCxn id="11267" idx="2"/>
          </p:cNvCxnSpPr>
          <p:nvPr/>
        </p:nvCxnSpPr>
        <p:spPr bwMode="auto">
          <a:xfrm>
            <a:off x="4147200" y="1970127"/>
            <a:ext cx="1866240" cy="1441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74" name="AutoShape 10"/>
          <p:cNvCxnSpPr>
            <a:cxnSpLocks noChangeShapeType="1"/>
            <a:stCxn id="11269" idx="0"/>
            <a:endCxn id="11266" idx="4"/>
          </p:cNvCxnSpPr>
          <p:nvPr/>
        </p:nvCxnSpPr>
        <p:spPr bwMode="auto">
          <a:xfrm flipV="1">
            <a:off x="3628800" y="2488581"/>
            <a:ext cx="1440" cy="1866436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75" name="AutoShape 11"/>
          <p:cNvCxnSpPr>
            <a:cxnSpLocks noChangeShapeType="1"/>
            <a:stCxn id="11269" idx="6"/>
            <a:endCxn id="11268" idx="2"/>
          </p:cNvCxnSpPr>
          <p:nvPr/>
        </p:nvCxnSpPr>
        <p:spPr bwMode="auto">
          <a:xfrm>
            <a:off x="4147200" y="4873471"/>
            <a:ext cx="1866240" cy="1441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76" name="AutoShape 12"/>
          <p:cNvCxnSpPr>
            <a:cxnSpLocks noChangeShapeType="1"/>
            <a:stCxn id="11267" idx="4"/>
            <a:endCxn id="11268" idx="0"/>
          </p:cNvCxnSpPr>
          <p:nvPr/>
        </p:nvCxnSpPr>
        <p:spPr bwMode="auto">
          <a:xfrm>
            <a:off x="6531840" y="2488581"/>
            <a:ext cx="1440" cy="1866436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5" name="Title 1"/>
          <p:cNvSpPr txBox="1">
            <a:spLocks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Simple Graph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00046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456481" y="413324"/>
            <a:ext cx="8228160" cy="603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900" dirty="0" smtClean="0">
                <a:latin typeface="DejaVu Serif" charset="0"/>
              </a:rPr>
              <a:t>A </a:t>
            </a:r>
            <a:r>
              <a:rPr lang="en-US" sz="2900" dirty="0">
                <a:latin typeface="DejaVu Serif" charset="0"/>
              </a:rPr>
              <a:t>graph consists of a set of </a:t>
            </a:r>
            <a:r>
              <a:rPr lang="en-US" sz="2900" b="1" dirty="0">
                <a:solidFill>
                  <a:srgbClr val="0000FF"/>
                </a:solidFill>
                <a:latin typeface="DejaVu Serif" charset="0"/>
              </a:rPr>
              <a:t>nodes</a:t>
            </a:r>
            <a:r>
              <a:rPr lang="en-US" sz="2900" dirty="0">
                <a:latin typeface="DejaVu Serif" charset="0"/>
              </a:rPr>
              <a:t> connected by </a:t>
            </a:r>
            <a:r>
              <a:rPr lang="en-US" sz="2900" b="1" dirty="0">
                <a:solidFill>
                  <a:srgbClr val="0000FF"/>
                </a:solidFill>
                <a:latin typeface="DejaVu Serif" charset="0"/>
              </a:rPr>
              <a:t>edges</a:t>
            </a:r>
            <a:r>
              <a:rPr lang="en-US" sz="2900" dirty="0">
                <a:latin typeface="DejaVu Serif" charset="0"/>
              </a:rPr>
              <a:t>.</a:t>
            </a:r>
          </a:p>
        </p:txBody>
      </p:sp>
      <p:sp>
        <p:nvSpPr>
          <p:cNvPr id="12290" name="AutoShape 2"/>
          <p:cNvSpPr>
            <a:spLocks noChangeArrowheads="1"/>
          </p:cNvSpPr>
          <p:nvPr/>
        </p:nvSpPr>
        <p:spPr bwMode="auto">
          <a:xfrm>
            <a:off x="3110400" y="1451672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291" name="AutoShape 3"/>
          <p:cNvSpPr>
            <a:spLocks noChangeArrowheads="1"/>
          </p:cNvSpPr>
          <p:nvPr/>
        </p:nvSpPr>
        <p:spPr bwMode="auto">
          <a:xfrm>
            <a:off x="6013440" y="1451672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0000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6013440" y="4355017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3110400" y="4355017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FF00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1658880" y="2903345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cxnSp>
        <p:nvCxnSpPr>
          <p:cNvPr id="12295" name="AutoShape 7"/>
          <p:cNvCxnSpPr>
            <a:cxnSpLocks noChangeShapeType="1"/>
            <a:stCxn id="12294" idx="7"/>
            <a:endCxn id="12290" idx="3"/>
          </p:cNvCxnSpPr>
          <p:nvPr/>
        </p:nvCxnSpPr>
        <p:spPr bwMode="auto">
          <a:xfrm flipV="1">
            <a:off x="2544480" y="2337366"/>
            <a:ext cx="718560" cy="718635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6" name="AutoShape 8"/>
          <p:cNvCxnSpPr>
            <a:cxnSpLocks noChangeShapeType="1"/>
            <a:stCxn id="12294" idx="5"/>
            <a:endCxn id="12293" idx="1"/>
          </p:cNvCxnSpPr>
          <p:nvPr/>
        </p:nvCxnSpPr>
        <p:spPr bwMode="auto">
          <a:xfrm>
            <a:off x="2544480" y="3789038"/>
            <a:ext cx="718560" cy="718635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7" name="AutoShape 9"/>
          <p:cNvCxnSpPr>
            <a:cxnSpLocks noChangeShapeType="1"/>
            <a:stCxn id="12290" idx="6"/>
            <a:endCxn id="12291" idx="2"/>
          </p:cNvCxnSpPr>
          <p:nvPr/>
        </p:nvCxnSpPr>
        <p:spPr bwMode="auto">
          <a:xfrm>
            <a:off x="4147200" y="1970127"/>
            <a:ext cx="1866240" cy="1441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8" name="AutoShape 10"/>
          <p:cNvCxnSpPr>
            <a:cxnSpLocks noChangeShapeType="1"/>
            <a:stCxn id="12293" idx="0"/>
            <a:endCxn id="12290" idx="4"/>
          </p:cNvCxnSpPr>
          <p:nvPr/>
        </p:nvCxnSpPr>
        <p:spPr bwMode="auto">
          <a:xfrm flipV="1">
            <a:off x="3628800" y="2488581"/>
            <a:ext cx="1440" cy="1866436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9" name="AutoShape 11"/>
          <p:cNvCxnSpPr>
            <a:cxnSpLocks noChangeShapeType="1"/>
            <a:stCxn id="12293" idx="6"/>
            <a:endCxn id="12292" idx="2"/>
          </p:cNvCxnSpPr>
          <p:nvPr/>
        </p:nvCxnSpPr>
        <p:spPr bwMode="auto">
          <a:xfrm>
            <a:off x="4147200" y="4873471"/>
            <a:ext cx="1866240" cy="1441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00" name="AutoShape 12"/>
          <p:cNvCxnSpPr>
            <a:cxnSpLocks noChangeShapeType="1"/>
            <a:stCxn id="12291" idx="4"/>
            <a:endCxn id="12292" idx="0"/>
          </p:cNvCxnSpPr>
          <p:nvPr/>
        </p:nvCxnSpPr>
        <p:spPr bwMode="auto">
          <a:xfrm>
            <a:off x="6531840" y="2488581"/>
            <a:ext cx="1440" cy="1866436"/>
          </a:xfrm>
          <a:prstGeom prst="straightConnector1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Title 1"/>
          <p:cNvSpPr txBox="1">
            <a:spLocks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Simple Graph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96199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Who Do You Love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718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851" y="1149616"/>
            <a:ext cx="49240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 smtClean="0"/>
              <a:t>And how does Facebook know? </a:t>
            </a:r>
            <a:endParaRPr kumimoji="1"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68047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456481" y="413324"/>
            <a:ext cx="8228160" cy="603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sz="29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900" dirty="0" smtClean="0">
                <a:latin typeface="DejaVu Serif" charset="0"/>
              </a:rPr>
              <a:t>A </a:t>
            </a:r>
            <a:r>
              <a:rPr lang="en-US" sz="2900" dirty="0">
                <a:latin typeface="DejaVu Serif" charset="0"/>
              </a:rPr>
              <a:t>graph consists of a set of </a:t>
            </a:r>
            <a:r>
              <a:rPr lang="en-US" sz="2900" b="1" dirty="0">
                <a:solidFill>
                  <a:srgbClr val="0000FF"/>
                </a:solidFill>
                <a:latin typeface="DejaVu Serif" charset="0"/>
              </a:rPr>
              <a:t>nodes</a:t>
            </a:r>
            <a:r>
              <a:rPr lang="en-US" sz="2900" dirty="0">
                <a:latin typeface="DejaVu Serif" charset="0"/>
              </a:rPr>
              <a:t> connected by </a:t>
            </a:r>
            <a:r>
              <a:rPr lang="en-US" sz="2900" b="1" dirty="0">
                <a:solidFill>
                  <a:srgbClr val="0000FF"/>
                </a:solidFill>
                <a:latin typeface="DejaVu Serif" charset="0"/>
              </a:rPr>
              <a:t>edges</a:t>
            </a:r>
            <a:r>
              <a:rPr lang="en-US" sz="2900" dirty="0">
                <a:latin typeface="DejaVu Serif" charset="0"/>
              </a:rPr>
              <a:t>.</a:t>
            </a:r>
          </a:p>
        </p:txBody>
      </p:sp>
      <p:cxnSp>
        <p:nvCxnSpPr>
          <p:cNvPr id="13314" name="AutoShape 2"/>
          <p:cNvCxnSpPr>
            <a:cxnSpLocks noChangeShapeType="1"/>
            <a:stCxn id="13330" idx="7"/>
            <a:endCxn id="13326" idx="3"/>
          </p:cNvCxnSpPr>
          <p:nvPr/>
        </p:nvCxnSpPr>
        <p:spPr bwMode="auto">
          <a:xfrm flipV="1">
            <a:off x="2544480" y="2337366"/>
            <a:ext cx="718560" cy="718635"/>
          </a:xfrm>
          <a:prstGeom prst="straightConnector1">
            <a:avLst/>
          </a:prstGeom>
          <a:noFill/>
          <a:ln w="36720" cap="flat">
            <a:solidFill>
              <a:srgbClr val="E6E6E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5" name="AutoShape 3"/>
          <p:cNvCxnSpPr>
            <a:cxnSpLocks noChangeShapeType="1"/>
            <a:stCxn id="13330" idx="5"/>
            <a:endCxn id="13329" idx="1"/>
          </p:cNvCxnSpPr>
          <p:nvPr/>
        </p:nvCxnSpPr>
        <p:spPr bwMode="auto">
          <a:xfrm>
            <a:off x="2544480" y="3789038"/>
            <a:ext cx="718560" cy="718635"/>
          </a:xfrm>
          <a:prstGeom prst="straightConnector1">
            <a:avLst/>
          </a:prstGeom>
          <a:noFill/>
          <a:ln w="36720" cap="flat">
            <a:solidFill>
              <a:srgbClr val="E6E6E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6" name="AutoShape 4"/>
          <p:cNvCxnSpPr>
            <a:cxnSpLocks noChangeShapeType="1"/>
            <a:stCxn id="13326" idx="6"/>
            <a:endCxn id="13327" idx="2"/>
          </p:cNvCxnSpPr>
          <p:nvPr/>
        </p:nvCxnSpPr>
        <p:spPr bwMode="auto">
          <a:xfrm>
            <a:off x="4147200" y="1970127"/>
            <a:ext cx="1866240" cy="1441"/>
          </a:xfrm>
          <a:prstGeom prst="straightConnector1">
            <a:avLst/>
          </a:prstGeom>
          <a:noFill/>
          <a:ln w="36720" cap="flat">
            <a:solidFill>
              <a:srgbClr val="E6E6E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7" name="AutoShape 5"/>
          <p:cNvCxnSpPr>
            <a:cxnSpLocks noChangeShapeType="1"/>
            <a:stCxn id="13329" idx="0"/>
            <a:endCxn id="13326" idx="4"/>
          </p:cNvCxnSpPr>
          <p:nvPr/>
        </p:nvCxnSpPr>
        <p:spPr bwMode="auto">
          <a:xfrm flipV="1">
            <a:off x="3628800" y="2488581"/>
            <a:ext cx="1440" cy="1866436"/>
          </a:xfrm>
          <a:prstGeom prst="straightConnector1">
            <a:avLst/>
          </a:prstGeom>
          <a:noFill/>
          <a:ln w="36720" cap="flat">
            <a:solidFill>
              <a:srgbClr val="E6E6E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8" name="AutoShape 6"/>
          <p:cNvCxnSpPr>
            <a:cxnSpLocks noChangeShapeType="1"/>
            <a:stCxn id="13329" idx="6"/>
            <a:endCxn id="13328" idx="2"/>
          </p:cNvCxnSpPr>
          <p:nvPr/>
        </p:nvCxnSpPr>
        <p:spPr bwMode="auto">
          <a:xfrm>
            <a:off x="4147200" y="4873471"/>
            <a:ext cx="1866240" cy="1441"/>
          </a:xfrm>
          <a:prstGeom prst="straightConnector1">
            <a:avLst/>
          </a:prstGeom>
          <a:noFill/>
          <a:ln w="36720" cap="flat">
            <a:solidFill>
              <a:srgbClr val="E6E6E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9" name="AutoShape 7"/>
          <p:cNvCxnSpPr>
            <a:cxnSpLocks noChangeShapeType="1"/>
            <a:stCxn id="13327" idx="4"/>
            <a:endCxn id="13328" idx="0"/>
          </p:cNvCxnSpPr>
          <p:nvPr/>
        </p:nvCxnSpPr>
        <p:spPr bwMode="auto">
          <a:xfrm>
            <a:off x="6531840" y="2488581"/>
            <a:ext cx="1440" cy="1866436"/>
          </a:xfrm>
          <a:prstGeom prst="straightConnector1">
            <a:avLst/>
          </a:prstGeom>
          <a:noFill/>
          <a:ln w="36720" cap="flat">
            <a:solidFill>
              <a:srgbClr val="E6E6E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4354560" y="3132329"/>
            <a:ext cx="1451520" cy="633667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7967" tIns="57147" rIns="97967" bIns="57147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2500">
                <a:solidFill>
                  <a:srgbClr val="FF0000"/>
                </a:solidFill>
                <a:latin typeface="Purisa" charset="0"/>
              </a:rPr>
              <a:t>Nodes</a:t>
            </a:r>
          </a:p>
        </p:txBody>
      </p:sp>
      <p:cxnSp>
        <p:nvCxnSpPr>
          <p:cNvPr id="13321" name="AutoShape 9"/>
          <p:cNvCxnSpPr>
            <a:cxnSpLocks noChangeShapeType="1"/>
            <a:stCxn id="13320" idx="1"/>
            <a:endCxn id="13330" idx="6"/>
          </p:cNvCxnSpPr>
          <p:nvPr/>
        </p:nvCxnSpPr>
        <p:spPr bwMode="auto">
          <a:xfrm flipH="1" flipV="1">
            <a:off x="2695680" y="3421800"/>
            <a:ext cx="1658880" cy="25923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22" name="AutoShape 10"/>
          <p:cNvCxnSpPr>
            <a:cxnSpLocks noChangeShapeType="1"/>
            <a:stCxn id="13320" idx="0"/>
            <a:endCxn id="13326" idx="5"/>
          </p:cNvCxnSpPr>
          <p:nvPr/>
        </p:nvCxnSpPr>
        <p:spPr bwMode="auto">
          <a:xfrm flipH="1" flipV="1">
            <a:off x="3996001" y="2337366"/>
            <a:ext cx="1084320" cy="794963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23" name="AutoShape 11"/>
          <p:cNvCxnSpPr>
            <a:cxnSpLocks noChangeShapeType="1"/>
            <a:stCxn id="13320" idx="0"/>
            <a:endCxn id="13327" idx="3"/>
          </p:cNvCxnSpPr>
          <p:nvPr/>
        </p:nvCxnSpPr>
        <p:spPr bwMode="auto">
          <a:xfrm flipV="1">
            <a:off x="5080320" y="2337366"/>
            <a:ext cx="1085760" cy="794963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24" name="AutoShape 12"/>
          <p:cNvCxnSpPr>
            <a:cxnSpLocks noChangeShapeType="1"/>
            <a:stCxn id="13320" idx="3"/>
            <a:endCxn id="13328" idx="1"/>
          </p:cNvCxnSpPr>
          <p:nvPr/>
        </p:nvCxnSpPr>
        <p:spPr bwMode="auto">
          <a:xfrm>
            <a:off x="5806080" y="3449162"/>
            <a:ext cx="360000" cy="1058511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25" name="AutoShape 13"/>
          <p:cNvCxnSpPr>
            <a:cxnSpLocks noChangeShapeType="1"/>
            <a:stCxn id="13320" idx="2"/>
            <a:endCxn id="13329" idx="7"/>
          </p:cNvCxnSpPr>
          <p:nvPr/>
        </p:nvCxnSpPr>
        <p:spPr bwMode="auto">
          <a:xfrm flipH="1">
            <a:off x="3996001" y="3765996"/>
            <a:ext cx="1084320" cy="741677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326" name="AutoShape 14"/>
          <p:cNvSpPr>
            <a:spLocks noChangeArrowheads="1"/>
          </p:cNvSpPr>
          <p:nvPr/>
        </p:nvSpPr>
        <p:spPr bwMode="auto">
          <a:xfrm>
            <a:off x="3110400" y="1451672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327" name="AutoShape 15"/>
          <p:cNvSpPr>
            <a:spLocks noChangeArrowheads="1"/>
          </p:cNvSpPr>
          <p:nvPr/>
        </p:nvSpPr>
        <p:spPr bwMode="auto">
          <a:xfrm>
            <a:off x="6013440" y="1451672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0000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328" name="AutoShape 16"/>
          <p:cNvSpPr>
            <a:spLocks noChangeArrowheads="1"/>
          </p:cNvSpPr>
          <p:nvPr/>
        </p:nvSpPr>
        <p:spPr bwMode="auto">
          <a:xfrm>
            <a:off x="6013440" y="4355017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329" name="AutoShape 17"/>
          <p:cNvSpPr>
            <a:spLocks noChangeArrowheads="1"/>
          </p:cNvSpPr>
          <p:nvPr/>
        </p:nvSpPr>
        <p:spPr bwMode="auto">
          <a:xfrm>
            <a:off x="3110400" y="4355017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FF00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330" name="AutoShape 18"/>
          <p:cNvSpPr>
            <a:spLocks noChangeArrowheads="1"/>
          </p:cNvSpPr>
          <p:nvPr/>
        </p:nvSpPr>
        <p:spPr bwMode="auto">
          <a:xfrm>
            <a:off x="1658880" y="2903345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00FF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Graph Nodes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05067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456481" y="413324"/>
            <a:ext cx="8228160" cy="603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sz="29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endParaRPr lang="en-US" sz="29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900" dirty="0">
                <a:latin typeface="DejaVu Serif" charset="0"/>
              </a:rPr>
              <a:t>A graph consists of a set of </a:t>
            </a:r>
            <a:r>
              <a:rPr lang="en-US" sz="2900" b="1" dirty="0">
                <a:solidFill>
                  <a:srgbClr val="0000FF"/>
                </a:solidFill>
                <a:latin typeface="DejaVu Serif" charset="0"/>
              </a:rPr>
              <a:t>nodes</a:t>
            </a:r>
            <a:r>
              <a:rPr lang="en-US" sz="2900" dirty="0">
                <a:latin typeface="DejaVu Serif" charset="0"/>
              </a:rPr>
              <a:t> connected by </a:t>
            </a:r>
            <a:r>
              <a:rPr lang="en-US" sz="2900" b="1" dirty="0">
                <a:solidFill>
                  <a:srgbClr val="0000FF"/>
                </a:solidFill>
                <a:latin typeface="DejaVu Serif" charset="0"/>
              </a:rPr>
              <a:t>edges</a:t>
            </a:r>
            <a:r>
              <a:rPr lang="en-US" sz="2900" dirty="0">
                <a:latin typeface="DejaVu Serif" charset="0"/>
              </a:rPr>
              <a:t>.</a:t>
            </a:r>
          </a:p>
        </p:txBody>
      </p:sp>
      <p:cxnSp>
        <p:nvCxnSpPr>
          <p:cNvPr id="14338" name="AutoShape 2"/>
          <p:cNvCxnSpPr>
            <a:cxnSpLocks noChangeShapeType="1"/>
            <a:stCxn id="14354" idx="7"/>
            <a:endCxn id="14350" idx="3"/>
          </p:cNvCxnSpPr>
          <p:nvPr/>
        </p:nvCxnSpPr>
        <p:spPr bwMode="auto">
          <a:xfrm flipV="1">
            <a:off x="2544480" y="2337366"/>
            <a:ext cx="718560" cy="718635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" name="AutoShape 3"/>
          <p:cNvCxnSpPr>
            <a:cxnSpLocks noChangeShapeType="1"/>
            <a:stCxn id="14354" idx="5"/>
            <a:endCxn id="14353" idx="1"/>
          </p:cNvCxnSpPr>
          <p:nvPr/>
        </p:nvCxnSpPr>
        <p:spPr bwMode="auto">
          <a:xfrm>
            <a:off x="2544480" y="3789038"/>
            <a:ext cx="718560" cy="718635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0" name="AutoShape 4"/>
          <p:cNvCxnSpPr>
            <a:cxnSpLocks noChangeShapeType="1"/>
            <a:stCxn id="14350" idx="6"/>
            <a:endCxn id="14351" idx="2"/>
          </p:cNvCxnSpPr>
          <p:nvPr/>
        </p:nvCxnSpPr>
        <p:spPr bwMode="auto">
          <a:xfrm>
            <a:off x="4147200" y="1970127"/>
            <a:ext cx="186624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1" name="AutoShape 5"/>
          <p:cNvCxnSpPr>
            <a:cxnSpLocks noChangeShapeType="1"/>
            <a:stCxn id="14353" idx="0"/>
            <a:endCxn id="14350" idx="4"/>
          </p:cNvCxnSpPr>
          <p:nvPr/>
        </p:nvCxnSpPr>
        <p:spPr bwMode="auto">
          <a:xfrm flipV="1">
            <a:off x="3628800" y="2488581"/>
            <a:ext cx="1440" cy="1866436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2" name="AutoShape 6"/>
          <p:cNvCxnSpPr>
            <a:cxnSpLocks noChangeShapeType="1"/>
            <a:stCxn id="14353" idx="6"/>
            <a:endCxn id="14352" idx="2"/>
          </p:cNvCxnSpPr>
          <p:nvPr/>
        </p:nvCxnSpPr>
        <p:spPr bwMode="auto">
          <a:xfrm>
            <a:off x="4147200" y="4873471"/>
            <a:ext cx="186624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3" name="AutoShape 7"/>
          <p:cNvCxnSpPr>
            <a:cxnSpLocks noChangeShapeType="1"/>
            <a:stCxn id="14351" idx="4"/>
            <a:endCxn id="14352" idx="0"/>
          </p:cNvCxnSpPr>
          <p:nvPr/>
        </p:nvCxnSpPr>
        <p:spPr bwMode="auto">
          <a:xfrm>
            <a:off x="6531840" y="2488581"/>
            <a:ext cx="1440" cy="1866436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4354560" y="3132329"/>
            <a:ext cx="1451520" cy="633667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7967" tIns="57147" rIns="97967" bIns="57147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2500">
                <a:solidFill>
                  <a:srgbClr val="FF0000"/>
                </a:solidFill>
                <a:latin typeface="Purisa" charset="0"/>
              </a:rPr>
              <a:t>Edges</a:t>
            </a:r>
          </a:p>
        </p:txBody>
      </p:sp>
      <p:cxnSp>
        <p:nvCxnSpPr>
          <p:cNvPr id="14345" name="AutoShape 9"/>
          <p:cNvCxnSpPr>
            <a:cxnSpLocks noChangeShapeType="1"/>
            <a:stCxn id="14344" idx="2"/>
            <a:endCxn id="14339" idx="3"/>
          </p:cNvCxnSpPr>
          <p:nvPr/>
        </p:nvCxnSpPr>
        <p:spPr bwMode="auto">
          <a:xfrm flipH="1">
            <a:off x="2903040" y="3765996"/>
            <a:ext cx="2177280" cy="383080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6" name="AutoShape 10"/>
          <p:cNvCxnSpPr>
            <a:cxnSpLocks noChangeShapeType="1"/>
            <a:stCxn id="14344" idx="0"/>
            <a:endCxn id="14338" idx="3"/>
          </p:cNvCxnSpPr>
          <p:nvPr/>
        </p:nvCxnSpPr>
        <p:spPr bwMode="auto">
          <a:xfrm flipH="1" flipV="1">
            <a:off x="2903040" y="2695964"/>
            <a:ext cx="2177280" cy="436366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7" name="AutoShape 11"/>
          <p:cNvCxnSpPr>
            <a:cxnSpLocks noChangeShapeType="1"/>
            <a:stCxn id="14344" idx="0"/>
            <a:endCxn id="14340" idx="3"/>
          </p:cNvCxnSpPr>
          <p:nvPr/>
        </p:nvCxnSpPr>
        <p:spPr bwMode="auto">
          <a:xfrm flipV="1">
            <a:off x="5080320" y="1970128"/>
            <a:ext cx="1440" cy="1162202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8" name="AutoShape 12"/>
          <p:cNvCxnSpPr>
            <a:cxnSpLocks noChangeShapeType="1"/>
            <a:stCxn id="14344" idx="3"/>
            <a:endCxn id="14343" idx="3"/>
          </p:cNvCxnSpPr>
          <p:nvPr/>
        </p:nvCxnSpPr>
        <p:spPr bwMode="auto">
          <a:xfrm flipV="1">
            <a:off x="5806080" y="3421800"/>
            <a:ext cx="725760" cy="27363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9" name="AutoShape 13"/>
          <p:cNvCxnSpPr>
            <a:cxnSpLocks noChangeShapeType="1"/>
            <a:stCxn id="14344" idx="2"/>
            <a:endCxn id="14342" idx="3"/>
          </p:cNvCxnSpPr>
          <p:nvPr/>
        </p:nvCxnSpPr>
        <p:spPr bwMode="auto">
          <a:xfrm>
            <a:off x="5080320" y="3765996"/>
            <a:ext cx="1440" cy="1108916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350" name="AutoShape 14"/>
          <p:cNvSpPr>
            <a:spLocks noChangeArrowheads="1"/>
          </p:cNvSpPr>
          <p:nvPr/>
        </p:nvSpPr>
        <p:spPr bwMode="auto">
          <a:xfrm>
            <a:off x="3110400" y="1451672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E6E6E6"/>
          </a:solidFill>
          <a:ln w="9525" cap="flat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4351" name="AutoShape 15"/>
          <p:cNvSpPr>
            <a:spLocks noChangeArrowheads="1"/>
          </p:cNvSpPr>
          <p:nvPr/>
        </p:nvSpPr>
        <p:spPr bwMode="auto">
          <a:xfrm>
            <a:off x="6013440" y="1451672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E6E6E6"/>
          </a:solidFill>
          <a:ln w="9525" cap="flat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4352" name="AutoShape 16"/>
          <p:cNvSpPr>
            <a:spLocks noChangeArrowheads="1"/>
          </p:cNvSpPr>
          <p:nvPr/>
        </p:nvSpPr>
        <p:spPr bwMode="auto">
          <a:xfrm>
            <a:off x="6013440" y="4355017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E6E6E6"/>
          </a:solidFill>
          <a:ln w="9525" cap="flat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4353" name="AutoShape 17"/>
          <p:cNvSpPr>
            <a:spLocks noChangeArrowheads="1"/>
          </p:cNvSpPr>
          <p:nvPr/>
        </p:nvSpPr>
        <p:spPr bwMode="auto">
          <a:xfrm>
            <a:off x="3110400" y="4355017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E6E6E6"/>
          </a:solidFill>
          <a:ln w="9525" cap="flat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4354" name="AutoShape 18"/>
          <p:cNvSpPr>
            <a:spLocks noChangeArrowheads="1"/>
          </p:cNvSpPr>
          <p:nvPr/>
        </p:nvSpPr>
        <p:spPr bwMode="auto">
          <a:xfrm>
            <a:off x="1658880" y="2903345"/>
            <a:ext cx="1036800" cy="1036909"/>
          </a:xfrm>
          <a:prstGeom prst="smileyFace">
            <a:avLst>
              <a:gd name="adj" fmla="val 4653"/>
            </a:avLst>
          </a:prstGeom>
          <a:solidFill>
            <a:srgbClr val="E6E6E6"/>
          </a:solidFill>
          <a:ln w="9525" cap="flat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cxnSp>
        <p:nvCxnSpPr>
          <p:cNvPr id="14355" name="AutoShape 19"/>
          <p:cNvCxnSpPr>
            <a:cxnSpLocks noChangeShapeType="1"/>
            <a:stCxn id="14344" idx="1"/>
            <a:endCxn id="14341" idx="3"/>
          </p:cNvCxnSpPr>
          <p:nvPr/>
        </p:nvCxnSpPr>
        <p:spPr bwMode="auto">
          <a:xfrm flipH="1" flipV="1">
            <a:off x="3628800" y="3421800"/>
            <a:ext cx="725760" cy="27363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1" name="Title 1"/>
          <p:cNvSpPr txBox="1">
            <a:spLocks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Graph Edges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48540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 noChangeArrowheads="1"/>
          </p:cNvSpPr>
          <p:nvPr/>
        </p:nvSpPr>
        <p:spPr bwMode="auto">
          <a:xfrm>
            <a:off x="3939840" y="1036909"/>
            <a:ext cx="1244160" cy="1244291"/>
          </a:xfrm>
          <a:prstGeom prst="smileyFace">
            <a:avLst>
              <a:gd name="adj" fmla="val 4653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362" name="AutoShape 2"/>
          <p:cNvSpPr>
            <a:spLocks noChangeArrowheads="1"/>
          </p:cNvSpPr>
          <p:nvPr/>
        </p:nvSpPr>
        <p:spPr bwMode="auto">
          <a:xfrm>
            <a:off x="1244160" y="2695963"/>
            <a:ext cx="1244160" cy="1244291"/>
          </a:xfrm>
          <a:prstGeom prst="smileyFace">
            <a:avLst>
              <a:gd name="adj" fmla="val 3153"/>
            </a:avLst>
          </a:prstGeom>
          <a:solidFill>
            <a:srgbClr val="FFFF66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363" name="AutoShape 3"/>
          <p:cNvSpPr>
            <a:spLocks noChangeArrowheads="1"/>
          </p:cNvSpPr>
          <p:nvPr/>
        </p:nvSpPr>
        <p:spPr bwMode="auto">
          <a:xfrm>
            <a:off x="6635520" y="2695963"/>
            <a:ext cx="1244160" cy="1244291"/>
          </a:xfrm>
          <a:prstGeom prst="smileyFace">
            <a:avLst>
              <a:gd name="adj" fmla="val 870"/>
            </a:avLst>
          </a:prstGeom>
          <a:solidFill>
            <a:srgbClr val="E6E6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2073600" y="5391926"/>
            <a:ext cx="1244160" cy="1244291"/>
          </a:xfrm>
          <a:prstGeom prst="smileyFace">
            <a:avLst>
              <a:gd name="adj" fmla="val -1755"/>
            </a:avLst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365" name="AutoShape 5"/>
          <p:cNvSpPr>
            <a:spLocks noChangeArrowheads="1"/>
          </p:cNvSpPr>
          <p:nvPr/>
        </p:nvSpPr>
        <p:spPr bwMode="auto">
          <a:xfrm>
            <a:off x="5806080" y="5391926"/>
            <a:ext cx="1244160" cy="1244291"/>
          </a:xfrm>
          <a:prstGeom prst="smileyFace">
            <a:avLst>
              <a:gd name="adj" fmla="val -4653"/>
            </a:avLst>
          </a:prstGeom>
          <a:solidFill>
            <a:srgbClr val="0066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cxnSp>
        <p:nvCxnSpPr>
          <p:cNvPr id="15366" name="AutoShape 6"/>
          <p:cNvCxnSpPr>
            <a:cxnSpLocks noChangeShapeType="1"/>
            <a:stCxn id="15361" idx="2"/>
            <a:endCxn id="15362" idx="7"/>
          </p:cNvCxnSpPr>
          <p:nvPr/>
        </p:nvCxnSpPr>
        <p:spPr bwMode="auto">
          <a:xfrm flipH="1">
            <a:off x="2305441" y="1659054"/>
            <a:ext cx="1632960" cy="12198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67" name="AutoShape 7"/>
          <p:cNvCxnSpPr>
            <a:cxnSpLocks noChangeShapeType="1"/>
            <a:stCxn id="15362" idx="4"/>
            <a:endCxn id="15364" idx="1"/>
          </p:cNvCxnSpPr>
          <p:nvPr/>
        </p:nvCxnSpPr>
        <p:spPr bwMode="auto">
          <a:xfrm>
            <a:off x="1866241" y="3940254"/>
            <a:ext cx="390240" cy="1634572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68" name="AutoShape 8"/>
          <p:cNvCxnSpPr>
            <a:cxnSpLocks noChangeShapeType="1"/>
            <a:stCxn id="15361" idx="3"/>
            <a:endCxn id="15364" idx="0"/>
          </p:cNvCxnSpPr>
          <p:nvPr/>
        </p:nvCxnSpPr>
        <p:spPr bwMode="auto">
          <a:xfrm flipH="1">
            <a:off x="2695680" y="2098301"/>
            <a:ext cx="1425600" cy="32936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69" name="AutoShape 9"/>
          <p:cNvCxnSpPr>
            <a:cxnSpLocks noChangeShapeType="1"/>
            <a:stCxn id="15363" idx="4"/>
            <a:endCxn id="15365" idx="7"/>
          </p:cNvCxnSpPr>
          <p:nvPr/>
        </p:nvCxnSpPr>
        <p:spPr bwMode="auto">
          <a:xfrm flipH="1">
            <a:off x="6867361" y="3940254"/>
            <a:ext cx="388800" cy="1634572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70" name="AutoShape 10"/>
          <p:cNvCxnSpPr>
            <a:cxnSpLocks noChangeShapeType="1"/>
            <a:stCxn id="15364" idx="6"/>
            <a:endCxn id="15365" idx="2"/>
          </p:cNvCxnSpPr>
          <p:nvPr/>
        </p:nvCxnSpPr>
        <p:spPr bwMode="auto">
          <a:xfrm>
            <a:off x="3317760" y="6014071"/>
            <a:ext cx="2488320" cy="144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71" name="AutoShape 11"/>
          <p:cNvCxnSpPr>
            <a:cxnSpLocks noChangeShapeType="1"/>
            <a:stCxn id="15361" idx="6"/>
            <a:endCxn id="15363" idx="1"/>
          </p:cNvCxnSpPr>
          <p:nvPr/>
        </p:nvCxnSpPr>
        <p:spPr bwMode="auto">
          <a:xfrm>
            <a:off x="5184001" y="1659054"/>
            <a:ext cx="1634400" cy="12198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72" name="AutoShape 12"/>
          <p:cNvCxnSpPr>
            <a:cxnSpLocks noChangeShapeType="1"/>
            <a:stCxn id="15362" idx="6"/>
            <a:endCxn id="15363" idx="2"/>
          </p:cNvCxnSpPr>
          <p:nvPr/>
        </p:nvCxnSpPr>
        <p:spPr bwMode="auto">
          <a:xfrm>
            <a:off x="2488320" y="3318108"/>
            <a:ext cx="4147200" cy="144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73" name="AutoShape 13"/>
          <p:cNvCxnSpPr>
            <a:cxnSpLocks noChangeShapeType="1"/>
            <a:stCxn id="15361" idx="5"/>
            <a:endCxn id="15365" idx="0"/>
          </p:cNvCxnSpPr>
          <p:nvPr/>
        </p:nvCxnSpPr>
        <p:spPr bwMode="auto">
          <a:xfrm>
            <a:off x="5001120" y="2098301"/>
            <a:ext cx="1427040" cy="32936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74" name="AutoShape 14"/>
          <p:cNvCxnSpPr>
            <a:cxnSpLocks noChangeShapeType="1"/>
            <a:stCxn id="15362" idx="5"/>
            <a:endCxn id="15365" idx="1"/>
          </p:cNvCxnSpPr>
          <p:nvPr/>
        </p:nvCxnSpPr>
        <p:spPr bwMode="auto">
          <a:xfrm>
            <a:off x="2305441" y="3757355"/>
            <a:ext cx="3682080" cy="181603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5375" name="AutoShape 15"/>
          <p:cNvCxnSpPr>
            <a:cxnSpLocks noChangeShapeType="1"/>
            <a:stCxn id="15363" idx="3"/>
            <a:endCxn id="15364" idx="7"/>
          </p:cNvCxnSpPr>
          <p:nvPr/>
        </p:nvCxnSpPr>
        <p:spPr bwMode="auto">
          <a:xfrm flipH="1">
            <a:off x="3134881" y="3757355"/>
            <a:ext cx="3682080" cy="181603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Title 1"/>
          <p:cNvSpPr txBox="1">
            <a:spLocks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Directed Graph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92710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animBg="1"/>
      <p:bldP spid="15362" grpId="0" animBg="1"/>
      <p:bldP spid="15363" grpId="0" animBg="1"/>
      <p:bldP spid="15364" grpId="0" animBg="1"/>
      <p:bldP spid="1536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Oval 1"/>
          <p:cNvSpPr>
            <a:spLocks noChangeArrowheads="1"/>
          </p:cNvSpPr>
          <p:nvPr/>
        </p:nvSpPr>
        <p:spPr bwMode="auto">
          <a:xfrm>
            <a:off x="2280960" y="4792823"/>
            <a:ext cx="103680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3300">
                <a:solidFill>
                  <a:srgbClr val="000000"/>
                </a:solidFill>
              </a:rPr>
              <a:t>CAT</a:t>
            </a:r>
          </a:p>
        </p:txBody>
      </p:sp>
      <p:sp>
        <p:nvSpPr>
          <p:cNvPr id="16386" name="Oval 2"/>
          <p:cNvSpPr>
            <a:spLocks noChangeArrowheads="1"/>
          </p:cNvSpPr>
          <p:nvPr/>
        </p:nvSpPr>
        <p:spPr bwMode="auto">
          <a:xfrm>
            <a:off x="4147200" y="4792823"/>
            <a:ext cx="103680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3300">
                <a:solidFill>
                  <a:srgbClr val="000000"/>
                </a:solidFill>
              </a:rPr>
              <a:t>SAT</a:t>
            </a:r>
          </a:p>
        </p:txBody>
      </p:sp>
      <p:sp>
        <p:nvSpPr>
          <p:cNvPr id="16387" name="Oval 3"/>
          <p:cNvSpPr>
            <a:spLocks noChangeArrowheads="1"/>
          </p:cNvSpPr>
          <p:nvPr/>
        </p:nvSpPr>
        <p:spPr bwMode="auto">
          <a:xfrm>
            <a:off x="6013440" y="4792823"/>
            <a:ext cx="103680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3300">
                <a:solidFill>
                  <a:srgbClr val="000000"/>
                </a:solidFill>
              </a:rPr>
              <a:t>RAT</a:t>
            </a:r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6013440" y="1474715"/>
            <a:ext cx="103680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3300">
                <a:solidFill>
                  <a:srgbClr val="000000"/>
                </a:solidFill>
              </a:rPr>
              <a:t>RAN</a:t>
            </a:r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4147200" y="1474715"/>
            <a:ext cx="103680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3300">
                <a:solidFill>
                  <a:srgbClr val="000000"/>
                </a:solidFill>
              </a:rPr>
              <a:t>MAN</a:t>
            </a: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4147200" y="3133769"/>
            <a:ext cx="103680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3300">
                <a:solidFill>
                  <a:srgbClr val="000000"/>
                </a:solidFill>
              </a:rPr>
              <a:t>MAT</a:t>
            </a:r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2280960" y="1474715"/>
            <a:ext cx="103680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9622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3300">
                <a:solidFill>
                  <a:srgbClr val="000000"/>
                </a:solidFill>
              </a:rPr>
              <a:t>CAN</a:t>
            </a:r>
          </a:p>
        </p:txBody>
      </p:sp>
      <p:cxnSp>
        <p:nvCxnSpPr>
          <p:cNvPr id="16392" name="AutoShape 8"/>
          <p:cNvCxnSpPr>
            <a:cxnSpLocks noChangeShapeType="1"/>
            <a:stCxn id="16385" idx="0"/>
            <a:endCxn id="16391" idx="4"/>
          </p:cNvCxnSpPr>
          <p:nvPr/>
        </p:nvCxnSpPr>
        <p:spPr bwMode="auto">
          <a:xfrm flipV="1">
            <a:off x="2799360" y="2304242"/>
            <a:ext cx="1440" cy="248858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393" name="AutoShape 9"/>
          <p:cNvCxnSpPr>
            <a:cxnSpLocks noChangeShapeType="1"/>
            <a:stCxn id="16385" idx="6"/>
            <a:endCxn id="16386" idx="2"/>
          </p:cNvCxnSpPr>
          <p:nvPr/>
        </p:nvCxnSpPr>
        <p:spPr bwMode="auto">
          <a:xfrm>
            <a:off x="3317760" y="5207587"/>
            <a:ext cx="829440" cy="144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394" name="AutoShape 10"/>
          <p:cNvCxnSpPr>
            <a:cxnSpLocks noChangeShapeType="1"/>
            <a:stCxn id="16385" idx="4"/>
            <a:endCxn id="16387" idx="4"/>
          </p:cNvCxnSpPr>
          <p:nvPr/>
        </p:nvCxnSpPr>
        <p:spPr bwMode="auto">
          <a:xfrm>
            <a:off x="2799360" y="5622350"/>
            <a:ext cx="3732480" cy="1441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395" name="AutoShape 11"/>
          <p:cNvCxnSpPr>
            <a:cxnSpLocks noChangeShapeType="1"/>
            <a:stCxn id="16386" idx="6"/>
            <a:endCxn id="16387" idx="2"/>
          </p:cNvCxnSpPr>
          <p:nvPr/>
        </p:nvCxnSpPr>
        <p:spPr bwMode="auto">
          <a:xfrm>
            <a:off x="5184000" y="5207587"/>
            <a:ext cx="829440" cy="1441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396" name="AutoShape 12"/>
          <p:cNvCxnSpPr>
            <a:cxnSpLocks noChangeShapeType="1"/>
            <a:stCxn id="16388" idx="4"/>
            <a:endCxn id="16387" idx="0"/>
          </p:cNvCxnSpPr>
          <p:nvPr/>
        </p:nvCxnSpPr>
        <p:spPr bwMode="auto">
          <a:xfrm>
            <a:off x="6531840" y="2304242"/>
            <a:ext cx="1440" cy="2488581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397" name="AutoShape 13"/>
          <p:cNvCxnSpPr>
            <a:cxnSpLocks noChangeShapeType="1"/>
            <a:stCxn id="16391" idx="6"/>
            <a:endCxn id="16389" idx="2"/>
          </p:cNvCxnSpPr>
          <p:nvPr/>
        </p:nvCxnSpPr>
        <p:spPr bwMode="auto">
          <a:xfrm>
            <a:off x="3317760" y="1889478"/>
            <a:ext cx="829440" cy="1441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398" name="AutoShape 14"/>
          <p:cNvCxnSpPr>
            <a:cxnSpLocks noChangeShapeType="1"/>
            <a:stCxn id="16389" idx="6"/>
            <a:endCxn id="16388" idx="2"/>
          </p:cNvCxnSpPr>
          <p:nvPr/>
        </p:nvCxnSpPr>
        <p:spPr bwMode="auto">
          <a:xfrm>
            <a:off x="5184000" y="1889478"/>
            <a:ext cx="829440" cy="1441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399" name="AutoShape 15"/>
          <p:cNvCxnSpPr>
            <a:cxnSpLocks noChangeShapeType="1"/>
            <a:stCxn id="16389" idx="4"/>
            <a:endCxn id="16390" idx="0"/>
          </p:cNvCxnSpPr>
          <p:nvPr/>
        </p:nvCxnSpPr>
        <p:spPr bwMode="auto">
          <a:xfrm>
            <a:off x="4665600" y="2304242"/>
            <a:ext cx="1440" cy="82952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400" name="AutoShape 16"/>
          <p:cNvCxnSpPr>
            <a:cxnSpLocks noChangeShapeType="1"/>
            <a:stCxn id="16390" idx="4"/>
            <a:endCxn id="16386" idx="0"/>
          </p:cNvCxnSpPr>
          <p:nvPr/>
        </p:nvCxnSpPr>
        <p:spPr bwMode="auto">
          <a:xfrm>
            <a:off x="4665600" y="3963296"/>
            <a:ext cx="1440" cy="82952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401" name="AutoShape 17"/>
          <p:cNvCxnSpPr>
            <a:cxnSpLocks noChangeShapeType="1"/>
            <a:stCxn id="16390" idx="3"/>
            <a:endCxn id="16385" idx="7"/>
          </p:cNvCxnSpPr>
          <p:nvPr/>
        </p:nvCxnSpPr>
        <p:spPr bwMode="auto">
          <a:xfrm flipH="1">
            <a:off x="3166560" y="3842323"/>
            <a:ext cx="1133280" cy="1072913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402" name="AutoShape 18"/>
          <p:cNvCxnSpPr>
            <a:cxnSpLocks noChangeShapeType="1"/>
            <a:stCxn id="16391" idx="0"/>
            <a:endCxn id="16388" idx="0"/>
          </p:cNvCxnSpPr>
          <p:nvPr/>
        </p:nvCxnSpPr>
        <p:spPr bwMode="auto">
          <a:xfrm>
            <a:off x="2799360" y="1474715"/>
            <a:ext cx="3732480" cy="1441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6403" name="AutoShape 19"/>
          <p:cNvCxnSpPr>
            <a:cxnSpLocks noChangeShapeType="1"/>
            <a:stCxn id="16390" idx="5"/>
            <a:endCxn id="16387" idx="1"/>
          </p:cNvCxnSpPr>
          <p:nvPr/>
        </p:nvCxnSpPr>
        <p:spPr bwMode="auto">
          <a:xfrm>
            <a:off x="5032800" y="3842323"/>
            <a:ext cx="1133280" cy="1072913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Title 1"/>
          <p:cNvSpPr txBox="1">
            <a:spLocks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Undirected Graph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46868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</a:t>
            </a:r>
            <a:r>
              <a:rPr lang="en-US" dirty="0" err="1" smtClean="0"/>
              <a:t>vs</a:t>
            </a:r>
            <a:r>
              <a:rPr lang="en-US" dirty="0" smtClean="0"/>
              <a:t> Undirected</a:t>
            </a:r>
            <a:endParaRPr lang="en-US" dirty="0"/>
          </a:p>
        </p:txBody>
      </p:sp>
      <p:pic>
        <p:nvPicPr>
          <p:cNvPr id="12290" name="Picture 2" descr="http://upload.wikimedia.org/wikipedia/commons/thumb/d/d7/Directed_Graph_Edge.svg/800px-Directed_Graph_Edg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90" y="1570182"/>
            <a:ext cx="643801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3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03" name="Picture 15" descr="File:Undirected Graph Edg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038600"/>
            <a:ext cx="6446108" cy="244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9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Weighted graphs</a:t>
            </a:r>
          </a:p>
        </p:txBody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weight</a:t>
            </a:r>
            <a:r>
              <a:rPr lang="en-US" altLang="zh-CN" dirty="0"/>
              <a:t>: Cost associated with a given edge.</a:t>
            </a:r>
          </a:p>
          <a:p>
            <a:pPr lvl="1"/>
            <a:endParaRPr lang="en-US" altLang="zh-CN" sz="1200" dirty="0"/>
          </a:p>
          <a:p>
            <a:pPr marL="0" indent="0">
              <a:buNone/>
            </a:pPr>
            <a:r>
              <a:rPr lang="en-US" altLang="zh-CN" i="1" dirty="0"/>
              <a:t>example</a:t>
            </a:r>
            <a:r>
              <a:rPr lang="en-US" altLang="zh-CN" dirty="0"/>
              <a:t>: graph of airline flights, weighted by miles between cities:</a:t>
            </a:r>
          </a:p>
        </p:txBody>
      </p:sp>
      <p:grpSp>
        <p:nvGrpSpPr>
          <p:cNvPr id="677892" name="Group 4"/>
          <p:cNvGrpSpPr>
            <a:grpSpLocks/>
          </p:cNvGrpSpPr>
          <p:nvPr/>
        </p:nvGrpSpPr>
        <p:grpSpPr bwMode="auto">
          <a:xfrm>
            <a:off x="674419" y="3293760"/>
            <a:ext cx="7489825" cy="2384425"/>
            <a:chOff x="480" y="2530"/>
            <a:chExt cx="4718" cy="1502"/>
          </a:xfrm>
        </p:grpSpPr>
        <p:sp>
          <p:nvSpPr>
            <p:cNvPr id="677893" name="Oval 5"/>
            <p:cNvSpPr>
              <a:spLocks noChangeArrowheads="1"/>
            </p:cNvSpPr>
            <p:nvPr/>
          </p:nvSpPr>
          <p:spPr bwMode="auto">
            <a:xfrm>
              <a:off x="3024" y="2640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ORD</a:t>
              </a:r>
            </a:p>
          </p:txBody>
        </p:sp>
        <p:sp>
          <p:nvSpPr>
            <p:cNvPr id="677894" name="Oval 6"/>
            <p:cNvSpPr>
              <a:spLocks noChangeArrowheads="1"/>
            </p:cNvSpPr>
            <p:nvPr/>
          </p:nvSpPr>
          <p:spPr bwMode="auto">
            <a:xfrm>
              <a:off x="4608" y="2542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PVD</a:t>
              </a:r>
            </a:p>
          </p:txBody>
        </p:sp>
        <p:sp>
          <p:nvSpPr>
            <p:cNvPr id="677895" name="Oval 7"/>
            <p:cNvSpPr>
              <a:spLocks noChangeArrowheads="1"/>
            </p:cNvSpPr>
            <p:nvPr/>
          </p:nvSpPr>
          <p:spPr bwMode="auto">
            <a:xfrm>
              <a:off x="4450" y="3744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MIA</a:t>
              </a:r>
            </a:p>
          </p:txBody>
        </p:sp>
        <p:sp>
          <p:nvSpPr>
            <p:cNvPr id="677896" name="Oval 8"/>
            <p:cNvSpPr>
              <a:spLocks noChangeArrowheads="1"/>
            </p:cNvSpPr>
            <p:nvPr/>
          </p:nvSpPr>
          <p:spPr bwMode="auto">
            <a:xfrm>
              <a:off x="2842" y="3594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DFW</a:t>
              </a:r>
            </a:p>
          </p:txBody>
        </p:sp>
        <p:sp>
          <p:nvSpPr>
            <p:cNvPr id="677897" name="Oval 9"/>
            <p:cNvSpPr>
              <a:spLocks noChangeArrowheads="1"/>
            </p:cNvSpPr>
            <p:nvPr/>
          </p:nvSpPr>
          <p:spPr bwMode="auto">
            <a:xfrm>
              <a:off x="1632" y="2784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SFO</a:t>
              </a:r>
            </a:p>
          </p:txBody>
        </p:sp>
        <p:sp>
          <p:nvSpPr>
            <p:cNvPr id="677898" name="Oval 10"/>
            <p:cNvSpPr>
              <a:spLocks noChangeArrowheads="1"/>
            </p:cNvSpPr>
            <p:nvPr/>
          </p:nvSpPr>
          <p:spPr bwMode="auto">
            <a:xfrm>
              <a:off x="1728" y="3504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LAX</a:t>
              </a:r>
            </a:p>
          </p:txBody>
        </p:sp>
        <p:sp>
          <p:nvSpPr>
            <p:cNvPr id="677899" name="Oval 11"/>
            <p:cNvSpPr>
              <a:spLocks noChangeArrowheads="1"/>
            </p:cNvSpPr>
            <p:nvPr/>
          </p:nvSpPr>
          <p:spPr bwMode="auto">
            <a:xfrm>
              <a:off x="4018" y="3024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LGA</a:t>
              </a:r>
            </a:p>
          </p:txBody>
        </p:sp>
        <p:sp>
          <p:nvSpPr>
            <p:cNvPr id="677900" name="Oval 12"/>
            <p:cNvSpPr>
              <a:spLocks noChangeArrowheads="1"/>
            </p:cNvSpPr>
            <p:nvPr/>
          </p:nvSpPr>
          <p:spPr bwMode="auto">
            <a:xfrm>
              <a:off x="480" y="3360"/>
              <a:ext cx="590" cy="288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HNL</a:t>
              </a:r>
            </a:p>
          </p:txBody>
        </p:sp>
        <p:cxnSp>
          <p:nvCxnSpPr>
            <p:cNvPr id="677901" name="AutoShape 13"/>
            <p:cNvCxnSpPr>
              <a:cxnSpLocks noChangeShapeType="1"/>
              <a:stCxn id="677897" idx="6"/>
              <a:endCxn id="677893" idx="2"/>
            </p:cNvCxnSpPr>
            <p:nvPr/>
          </p:nvCxnSpPr>
          <p:spPr bwMode="auto">
            <a:xfrm flipV="1">
              <a:off x="2228" y="2784"/>
              <a:ext cx="790" cy="1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902" name="AutoShape 14"/>
            <p:cNvCxnSpPr>
              <a:cxnSpLocks noChangeShapeType="1"/>
              <a:stCxn id="677896" idx="0"/>
              <a:endCxn id="677893" idx="4"/>
            </p:cNvCxnSpPr>
            <p:nvPr/>
          </p:nvCxnSpPr>
          <p:spPr bwMode="auto">
            <a:xfrm flipV="1">
              <a:off x="3137" y="2934"/>
              <a:ext cx="182" cy="65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903" name="AutoShape 15"/>
            <p:cNvCxnSpPr>
              <a:cxnSpLocks noChangeShapeType="1"/>
              <a:stCxn id="677896" idx="7"/>
              <a:endCxn id="677899" idx="3"/>
            </p:cNvCxnSpPr>
            <p:nvPr/>
          </p:nvCxnSpPr>
          <p:spPr bwMode="auto">
            <a:xfrm flipV="1">
              <a:off x="3346" y="3276"/>
              <a:ext cx="758" cy="35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904" name="AutoShape 16"/>
            <p:cNvCxnSpPr>
              <a:cxnSpLocks noChangeShapeType="1"/>
              <a:stCxn id="677899" idx="0"/>
              <a:endCxn id="677894" idx="3"/>
            </p:cNvCxnSpPr>
            <p:nvPr/>
          </p:nvCxnSpPr>
          <p:spPr bwMode="auto">
            <a:xfrm flipV="1">
              <a:off x="4313" y="2794"/>
              <a:ext cx="381" cy="2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905" name="AutoShape 17"/>
            <p:cNvCxnSpPr>
              <a:cxnSpLocks noChangeShapeType="1"/>
              <a:stCxn id="677893" idx="6"/>
              <a:endCxn id="677894" idx="2"/>
            </p:cNvCxnSpPr>
            <p:nvPr/>
          </p:nvCxnSpPr>
          <p:spPr bwMode="auto">
            <a:xfrm flipV="1">
              <a:off x="3620" y="2686"/>
              <a:ext cx="982" cy="9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906" name="AutoShape 18"/>
            <p:cNvCxnSpPr>
              <a:cxnSpLocks noChangeShapeType="1"/>
              <a:stCxn id="677900" idx="6"/>
              <a:endCxn id="677898" idx="2"/>
            </p:cNvCxnSpPr>
            <p:nvPr/>
          </p:nvCxnSpPr>
          <p:spPr bwMode="auto">
            <a:xfrm>
              <a:off x="1076" y="3504"/>
              <a:ext cx="646" cy="1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907" name="AutoShape 19"/>
            <p:cNvCxnSpPr>
              <a:cxnSpLocks noChangeShapeType="1"/>
              <a:stCxn id="677897" idx="4"/>
              <a:endCxn id="677898" idx="0"/>
            </p:cNvCxnSpPr>
            <p:nvPr/>
          </p:nvCxnSpPr>
          <p:spPr bwMode="auto">
            <a:xfrm>
              <a:off x="1927" y="3078"/>
              <a:ext cx="96" cy="42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908" name="AutoShape 20"/>
            <p:cNvCxnSpPr>
              <a:cxnSpLocks noChangeShapeType="1"/>
              <a:stCxn id="677899" idx="4"/>
              <a:endCxn id="677895" idx="0"/>
            </p:cNvCxnSpPr>
            <p:nvPr/>
          </p:nvCxnSpPr>
          <p:spPr bwMode="auto">
            <a:xfrm>
              <a:off x="4313" y="3318"/>
              <a:ext cx="432" cy="42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909" name="AutoShape 21"/>
            <p:cNvCxnSpPr>
              <a:cxnSpLocks noChangeShapeType="1"/>
              <a:endCxn id="677896" idx="6"/>
            </p:cNvCxnSpPr>
            <p:nvPr/>
          </p:nvCxnSpPr>
          <p:spPr bwMode="auto">
            <a:xfrm flipH="1" flipV="1">
              <a:off x="3438" y="3738"/>
              <a:ext cx="1006" cy="1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910" name="AutoShape 22"/>
            <p:cNvCxnSpPr>
              <a:cxnSpLocks noChangeShapeType="1"/>
              <a:stCxn id="677898" idx="6"/>
              <a:endCxn id="677896" idx="2"/>
            </p:cNvCxnSpPr>
            <p:nvPr/>
          </p:nvCxnSpPr>
          <p:spPr bwMode="auto">
            <a:xfrm>
              <a:off x="2324" y="3648"/>
              <a:ext cx="512" cy="9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911" name="AutoShape 23"/>
            <p:cNvCxnSpPr>
              <a:cxnSpLocks noChangeShapeType="1"/>
              <a:stCxn id="677898" idx="7"/>
              <a:endCxn id="677893" idx="3"/>
            </p:cNvCxnSpPr>
            <p:nvPr/>
          </p:nvCxnSpPr>
          <p:spPr bwMode="auto">
            <a:xfrm flipV="1">
              <a:off x="2232" y="2892"/>
              <a:ext cx="878" cy="64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7912" name="Text Box 24"/>
            <p:cNvSpPr txBox="1">
              <a:spLocks noChangeArrowheads="1"/>
            </p:cNvSpPr>
            <p:nvPr/>
          </p:nvSpPr>
          <p:spPr bwMode="auto">
            <a:xfrm rot="-347285">
              <a:off x="3850" y="2530"/>
              <a:ext cx="3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>
                  <a:latin typeface="Calibri" charset="0"/>
                  <a:cs typeface="ＭＳ Ｐゴシック" charset="0"/>
                </a:rPr>
                <a:t>849</a:t>
              </a:r>
            </a:p>
          </p:txBody>
        </p:sp>
        <p:sp>
          <p:nvSpPr>
            <p:cNvPr id="677913" name="Text Box 25"/>
            <p:cNvSpPr txBox="1">
              <a:spLocks noChangeArrowheads="1"/>
            </p:cNvSpPr>
            <p:nvPr/>
          </p:nvSpPr>
          <p:spPr bwMode="auto">
            <a:xfrm rot="-4662247">
              <a:off x="3011" y="2996"/>
              <a:ext cx="3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>
                  <a:latin typeface="Calibri" charset="0"/>
                  <a:cs typeface="ＭＳ Ｐゴシック" charset="0"/>
                </a:rPr>
                <a:t>802</a:t>
              </a:r>
            </a:p>
          </p:txBody>
        </p:sp>
        <p:sp>
          <p:nvSpPr>
            <p:cNvPr id="677914" name="Text Box 26"/>
            <p:cNvSpPr txBox="1">
              <a:spLocks noChangeArrowheads="1"/>
            </p:cNvSpPr>
            <p:nvPr/>
          </p:nvSpPr>
          <p:spPr bwMode="auto">
            <a:xfrm rot="-1544869">
              <a:off x="3447" y="3254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>
                  <a:latin typeface="Calibri" charset="0"/>
                  <a:cs typeface="ＭＳ Ｐゴシック" charset="0"/>
                </a:rPr>
                <a:t>1387</a:t>
              </a:r>
            </a:p>
          </p:txBody>
        </p:sp>
        <p:sp>
          <p:nvSpPr>
            <p:cNvPr id="677915" name="Text Box 27"/>
            <p:cNvSpPr txBox="1">
              <a:spLocks noChangeArrowheads="1"/>
            </p:cNvSpPr>
            <p:nvPr/>
          </p:nvSpPr>
          <p:spPr bwMode="auto">
            <a:xfrm rot="-2136302">
              <a:off x="2304" y="3105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>
                  <a:latin typeface="Calibri" charset="0"/>
                  <a:cs typeface="ＭＳ Ｐゴシック" charset="0"/>
                </a:rPr>
                <a:t>1743</a:t>
              </a:r>
            </a:p>
          </p:txBody>
        </p:sp>
        <p:sp>
          <p:nvSpPr>
            <p:cNvPr id="677916" name="Text Box 28"/>
            <p:cNvSpPr txBox="1">
              <a:spLocks noChangeArrowheads="1"/>
            </p:cNvSpPr>
            <p:nvPr/>
          </p:nvSpPr>
          <p:spPr bwMode="auto">
            <a:xfrm rot="-689345">
              <a:off x="2378" y="2640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>
                  <a:latin typeface="Calibri" charset="0"/>
                  <a:cs typeface="ＭＳ Ｐゴシック" charset="0"/>
                </a:rPr>
                <a:t>1843</a:t>
              </a:r>
            </a:p>
          </p:txBody>
        </p:sp>
        <p:sp>
          <p:nvSpPr>
            <p:cNvPr id="677917" name="Text Box 29"/>
            <p:cNvSpPr txBox="1">
              <a:spLocks noChangeArrowheads="1"/>
            </p:cNvSpPr>
            <p:nvPr/>
          </p:nvSpPr>
          <p:spPr bwMode="auto">
            <a:xfrm rot="2626382">
              <a:off x="4463" y="3400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>
                  <a:latin typeface="Calibri" charset="0"/>
                  <a:cs typeface="ＭＳ Ｐゴシック" charset="0"/>
                </a:rPr>
                <a:t>1099</a:t>
              </a:r>
            </a:p>
          </p:txBody>
        </p:sp>
        <p:sp>
          <p:nvSpPr>
            <p:cNvPr id="677918" name="Text Box 30"/>
            <p:cNvSpPr txBox="1">
              <a:spLocks noChangeArrowheads="1"/>
            </p:cNvSpPr>
            <p:nvPr/>
          </p:nvSpPr>
          <p:spPr bwMode="auto">
            <a:xfrm rot="565849">
              <a:off x="3792" y="3590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>
                  <a:latin typeface="Calibri" charset="0"/>
                  <a:cs typeface="ＭＳ Ｐゴシック" charset="0"/>
                </a:rPr>
                <a:t>1120</a:t>
              </a:r>
            </a:p>
          </p:txBody>
        </p:sp>
        <p:sp>
          <p:nvSpPr>
            <p:cNvPr id="677919" name="Text Box 31"/>
            <p:cNvSpPr txBox="1">
              <a:spLocks noChangeArrowheads="1"/>
            </p:cNvSpPr>
            <p:nvPr/>
          </p:nvSpPr>
          <p:spPr bwMode="auto">
            <a:xfrm rot="695916">
              <a:off x="2408" y="3476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>
                  <a:latin typeface="Calibri" charset="0"/>
                  <a:cs typeface="ＭＳ Ｐゴシック" charset="0"/>
                </a:rPr>
                <a:t>1233</a:t>
              </a:r>
            </a:p>
          </p:txBody>
        </p:sp>
        <p:sp>
          <p:nvSpPr>
            <p:cNvPr id="677920" name="Text Box 32"/>
            <p:cNvSpPr txBox="1">
              <a:spLocks noChangeArrowheads="1"/>
            </p:cNvSpPr>
            <p:nvPr/>
          </p:nvSpPr>
          <p:spPr bwMode="auto">
            <a:xfrm rot="4665015">
              <a:off x="1917" y="3193"/>
              <a:ext cx="3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>
                  <a:latin typeface="Calibri" charset="0"/>
                  <a:cs typeface="ＭＳ Ｐゴシック" charset="0"/>
                </a:rPr>
                <a:t>337</a:t>
              </a:r>
            </a:p>
          </p:txBody>
        </p:sp>
        <p:sp>
          <p:nvSpPr>
            <p:cNvPr id="677921" name="Text Box 33"/>
            <p:cNvSpPr txBox="1">
              <a:spLocks noChangeArrowheads="1"/>
            </p:cNvSpPr>
            <p:nvPr/>
          </p:nvSpPr>
          <p:spPr bwMode="auto">
            <a:xfrm rot="832501">
              <a:off x="1244" y="3360"/>
              <a:ext cx="4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>
                  <a:latin typeface="Calibri" charset="0"/>
                  <a:cs typeface="ＭＳ Ｐゴシック" charset="0"/>
                </a:rPr>
                <a:t>2555</a:t>
              </a:r>
            </a:p>
          </p:txBody>
        </p:sp>
        <p:sp>
          <p:nvSpPr>
            <p:cNvPr id="677922" name="Text Box 34"/>
            <p:cNvSpPr txBox="1">
              <a:spLocks noChangeArrowheads="1"/>
            </p:cNvSpPr>
            <p:nvPr/>
          </p:nvSpPr>
          <p:spPr bwMode="auto">
            <a:xfrm rot="-1891667">
              <a:off x="4288" y="2727"/>
              <a:ext cx="3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>
                  <a:latin typeface="Calibri" charset="0"/>
                  <a:cs typeface="ＭＳ Ｐゴシック" charset="0"/>
                </a:rPr>
                <a:t>142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47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You have seen this before…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384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Prerequisite Graph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76" y="1642307"/>
            <a:ext cx="8160938" cy="40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9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Social Network Graph</a:t>
            </a:r>
            <a:endParaRPr kumimoji="1" lang="zh-CN" altLang="en-US" dirty="0"/>
          </a:p>
        </p:txBody>
      </p:sp>
      <p:pic>
        <p:nvPicPr>
          <p:cNvPr id="3" name="Picture 2" descr="Screen Shot 2016-02-26 at 8.42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24" y="2211639"/>
            <a:ext cx="8571766" cy="25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7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Social Network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65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74413" y="4062700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580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Internet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116"/>
            <a:ext cx="9144000" cy="60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3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Internet</a:t>
            </a:r>
            <a:endParaRPr kumimoji="1" lang="zh-CN" altLang="en-US" dirty="0"/>
          </a:p>
        </p:txBody>
      </p:sp>
      <p:pic>
        <p:nvPicPr>
          <p:cNvPr id="4" name="Picture 2" descr="http://www.fastforwardblog.com/wp-content/uploads/2010/05/Internet-Graph-300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282" y="869722"/>
            <a:ext cx="5955885" cy="595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9587" y="6306459"/>
            <a:ext cx="167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10 to 20 billion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120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CS Assignments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43" y="856153"/>
            <a:ext cx="6093871" cy="6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52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21" y="1244291"/>
            <a:ext cx="6518880" cy="476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508480" y="6634777"/>
            <a:ext cx="6635520" cy="22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96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r"/>
            <a:r>
              <a:rPr lang="en-US" sz="1000">
                <a:solidFill>
                  <a:srgbClr val="E6E6E6"/>
                </a:solidFill>
              </a:rPr>
              <a:t>http://4.bp.blogspot.com/-xCtBJ8lKHqA/Tjm0BONWBRI/AAAAAAAAAK4/-mHrbAUOHHg/s1600/Ethanol2.gif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Chemical Bonds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3248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Road Map</a:t>
            </a:r>
            <a:endParaRPr kumimoji="1" lang="zh-CN" altLang="en-US" dirty="0"/>
          </a:p>
        </p:txBody>
      </p:sp>
      <p:pic>
        <p:nvPicPr>
          <p:cNvPr id="4" name="Picture 3" descr="Screen Shot 2016-02-26 at 4.19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06" y="1094871"/>
            <a:ext cx="7044614" cy="506998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583638" y="4806486"/>
            <a:ext cx="394115" cy="394115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70352" y="4137731"/>
            <a:ext cx="394115" cy="394115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520852" y="3962552"/>
            <a:ext cx="394115" cy="394115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929328" y="4312911"/>
            <a:ext cx="394115" cy="394115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736038" y="3513654"/>
            <a:ext cx="394115" cy="394115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162996" y="3141399"/>
            <a:ext cx="394115" cy="394115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 flipV="1">
            <a:off x="2003415" y="4138613"/>
            <a:ext cx="569276" cy="656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H="1" flipV="1">
            <a:off x="3250577" y="4280064"/>
            <a:ext cx="569276" cy="656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823619" y="4576562"/>
            <a:ext cx="11815" cy="1633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2899386" y="3918757"/>
            <a:ext cx="11815" cy="1633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3141967" y="3545621"/>
            <a:ext cx="118691" cy="1003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14356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6 at 4.1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0" y="1199327"/>
            <a:ext cx="7217219" cy="540685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Corruption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5233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6 at 4.19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8007"/>
            <a:ext cx="9144000" cy="620603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Partisanship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7215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20" y="1692178"/>
            <a:ext cx="4354560" cy="4393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Boggle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28690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20" y="1692178"/>
            <a:ext cx="4354560" cy="4393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cxnSp>
        <p:nvCxnSpPr>
          <p:cNvPr id="21507" name="AutoShape 3"/>
          <p:cNvCxnSpPr>
            <a:cxnSpLocks noChangeShapeType="1"/>
            <a:stCxn id="21533" idx="6"/>
            <a:endCxn id="21536" idx="2"/>
          </p:cNvCxnSpPr>
          <p:nvPr/>
        </p:nvCxnSpPr>
        <p:spPr bwMode="auto">
          <a:xfrm>
            <a:off x="3317760" y="5495617"/>
            <a:ext cx="24883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08" name="AutoShape 4"/>
          <p:cNvCxnSpPr>
            <a:cxnSpLocks noChangeShapeType="1"/>
            <a:stCxn id="21529" idx="6"/>
            <a:endCxn id="21532" idx="2"/>
          </p:cNvCxnSpPr>
          <p:nvPr/>
        </p:nvCxnSpPr>
        <p:spPr bwMode="auto">
          <a:xfrm>
            <a:off x="3317760" y="4458708"/>
            <a:ext cx="24883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09" name="AutoShape 5"/>
          <p:cNvCxnSpPr>
            <a:cxnSpLocks noChangeShapeType="1"/>
            <a:stCxn id="21524" idx="4"/>
            <a:endCxn id="21536" idx="0"/>
          </p:cNvCxnSpPr>
          <p:nvPr/>
        </p:nvCxnSpPr>
        <p:spPr bwMode="auto">
          <a:xfrm>
            <a:off x="6117120" y="2695963"/>
            <a:ext cx="1440" cy="248858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10" name="AutoShape 6"/>
          <p:cNvCxnSpPr>
            <a:cxnSpLocks noChangeShapeType="1"/>
            <a:stCxn id="21523" idx="4"/>
            <a:endCxn id="21535" idx="0"/>
          </p:cNvCxnSpPr>
          <p:nvPr/>
        </p:nvCxnSpPr>
        <p:spPr bwMode="auto">
          <a:xfrm>
            <a:off x="5080320" y="2695963"/>
            <a:ext cx="1440" cy="248858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11" name="AutoShape 7"/>
          <p:cNvCxnSpPr>
            <a:cxnSpLocks noChangeShapeType="1"/>
            <a:stCxn id="21522" idx="4"/>
            <a:endCxn id="21534" idx="0"/>
          </p:cNvCxnSpPr>
          <p:nvPr/>
        </p:nvCxnSpPr>
        <p:spPr bwMode="auto">
          <a:xfrm>
            <a:off x="4043520" y="2695963"/>
            <a:ext cx="1440" cy="248858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12" name="AutoShape 8"/>
          <p:cNvCxnSpPr>
            <a:cxnSpLocks noChangeShapeType="1"/>
            <a:stCxn id="21521" idx="4"/>
            <a:endCxn id="21533" idx="0"/>
          </p:cNvCxnSpPr>
          <p:nvPr/>
        </p:nvCxnSpPr>
        <p:spPr bwMode="auto">
          <a:xfrm>
            <a:off x="3006720" y="2695963"/>
            <a:ext cx="1440" cy="248858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13" name="AutoShape 9"/>
          <p:cNvCxnSpPr>
            <a:cxnSpLocks noChangeShapeType="1"/>
            <a:stCxn id="21526" idx="6"/>
            <a:endCxn id="21528" idx="2"/>
          </p:cNvCxnSpPr>
          <p:nvPr/>
        </p:nvCxnSpPr>
        <p:spPr bwMode="auto">
          <a:xfrm>
            <a:off x="4354560" y="3421799"/>
            <a:ext cx="14515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14" name="AutoShape 10"/>
          <p:cNvCxnSpPr>
            <a:cxnSpLocks noChangeShapeType="1"/>
            <a:stCxn id="21532" idx="3"/>
            <a:endCxn id="21535" idx="7"/>
          </p:cNvCxnSpPr>
          <p:nvPr/>
        </p:nvCxnSpPr>
        <p:spPr bwMode="auto">
          <a:xfrm flipH="1">
            <a:off x="5300641" y="4679052"/>
            <a:ext cx="596160" cy="597662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15" name="AutoShape 11"/>
          <p:cNvCxnSpPr>
            <a:cxnSpLocks noChangeShapeType="1"/>
            <a:stCxn id="21528" idx="3"/>
            <a:endCxn id="21534" idx="7"/>
          </p:cNvCxnSpPr>
          <p:nvPr/>
        </p:nvCxnSpPr>
        <p:spPr bwMode="auto">
          <a:xfrm flipH="1">
            <a:off x="4263841" y="3642143"/>
            <a:ext cx="1632960" cy="163457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16" name="AutoShape 12"/>
          <p:cNvCxnSpPr>
            <a:cxnSpLocks noChangeShapeType="1"/>
            <a:stCxn id="21524" idx="3"/>
            <a:endCxn id="21533" idx="7"/>
          </p:cNvCxnSpPr>
          <p:nvPr/>
        </p:nvCxnSpPr>
        <p:spPr bwMode="auto">
          <a:xfrm flipH="1">
            <a:off x="3227041" y="2605234"/>
            <a:ext cx="2669760" cy="2671480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17" name="AutoShape 13"/>
          <p:cNvCxnSpPr>
            <a:cxnSpLocks noChangeShapeType="1"/>
            <a:stCxn id="21523" idx="3"/>
            <a:endCxn id="21529" idx="7"/>
          </p:cNvCxnSpPr>
          <p:nvPr/>
        </p:nvCxnSpPr>
        <p:spPr bwMode="auto">
          <a:xfrm flipH="1">
            <a:off x="3227041" y="2605234"/>
            <a:ext cx="1632960" cy="163457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18" name="AutoShape 14"/>
          <p:cNvCxnSpPr>
            <a:cxnSpLocks noChangeShapeType="1"/>
            <a:stCxn id="21522" idx="5"/>
            <a:endCxn id="21532" idx="1"/>
          </p:cNvCxnSpPr>
          <p:nvPr/>
        </p:nvCxnSpPr>
        <p:spPr bwMode="auto">
          <a:xfrm>
            <a:off x="4263840" y="2605234"/>
            <a:ext cx="1634400" cy="163457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19" name="AutoShape 15"/>
          <p:cNvCxnSpPr>
            <a:cxnSpLocks noChangeShapeType="1"/>
            <a:stCxn id="21525" idx="5"/>
            <a:endCxn id="21535" idx="1"/>
          </p:cNvCxnSpPr>
          <p:nvPr/>
        </p:nvCxnSpPr>
        <p:spPr bwMode="auto">
          <a:xfrm>
            <a:off x="3227040" y="3642143"/>
            <a:ext cx="1634400" cy="163457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20" name="AutoShape 16"/>
          <p:cNvCxnSpPr>
            <a:cxnSpLocks noChangeShapeType="1"/>
            <a:stCxn id="21521" idx="5"/>
            <a:endCxn id="21536" idx="1"/>
          </p:cNvCxnSpPr>
          <p:nvPr/>
        </p:nvCxnSpPr>
        <p:spPr bwMode="auto">
          <a:xfrm>
            <a:off x="3227040" y="2605234"/>
            <a:ext cx="2671200" cy="2671480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1521" name="Oval 17"/>
          <p:cNvSpPr>
            <a:spLocks noChangeArrowheads="1"/>
          </p:cNvSpPr>
          <p:nvPr/>
        </p:nvSpPr>
        <p:spPr bwMode="auto">
          <a:xfrm>
            <a:off x="2695680" y="2073818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3732480" y="2073818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23" name="Oval 19"/>
          <p:cNvSpPr>
            <a:spLocks noChangeArrowheads="1"/>
          </p:cNvSpPr>
          <p:nvPr/>
        </p:nvSpPr>
        <p:spPr bwMode="auto">
          <a:xfrm>
            <a:off x="4769280" y="2073818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5806080" y="2073818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25" name="Oval 21"/>
          <p:cNvSpPr>
            <a:spLocks noChangeArrowheads="1"/>
          </p:cNvSpPr>
          <p:nvPr/>
        </p:nvSpPr>
        <p:spPr bwMode="auto">
          <a:xfrm>
            <a:off x="2695680" y="3110727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3732480" y="3110727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27" name="Oval 23"/>
          <p:cNvSpPr>
            <a:spLocks noChangeArrowheads="1"/>
          </p:cNvSpPr>
          <p:nvPr/>
        </p:nvSpPr>
        <p:spPr bwMode="auto">
          <a:xfrm>
            <a:off x="4769280" y="3110727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28" name="Oval 24"/>
          <p:cNvSpPr>
            <a:spLocks noChangeArrowheads="1"/>
          </p:cNvSpPr>
          <p:nvPr/>
        </p:nvSpPr>
        <p:spPr bwMode="auto">
          <a:xfrm>
            <a:off x="5806080" y="3110727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29" name="Oval 25"/>
          <p:cNvSpPr>
            <a:spLocks noChangeArrowheads="1"/>
          </p:cNvSpPr>
          <p:nvPr/>
        </p:nvSpPr>
        <p:spPr bwMode="auto">
          <a:xfrm>
            <a:off x="2695680" y="41476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30" name="Oval 26"/>
          <p:cNvSpPr>
            <a:spLocks noChangeArrowheads="1"/>
          </p:cNvSpPr>
          <p:nvPr/>
        </p:nvSpPr>
        <p:spPr bwMode="auto">
          <a:xfrm>
            <a:off x="3732480" y="41476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31" name="Oval 27"/>
          <p:cNvSpPr>
            <a:spLocks noChangeArrowheads="1"/>
          </p:cNvSpPr>
          <p:nvPr/>
        </p:nvSpPr>
        <p:spPr bwMode="auto">
          <a:xfrm>
            <a:off x="4769280" y="41476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32" name="Oval 28"/>
          <p:cNvSpPr>
            <a:spLocks noChangeArrowheads="1"/>
          </p:cNvSpPr>
          <p:nvPr/>
        </p:nvSpPr>
        <p:spPr bwMode="auto">
          <a:xfrm>
            <a:off x="5806080" y="41476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33" name="Oval 29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37324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35" name="Oval 31"/>
          <p:cNvSpPr>
            <a:spLocks noChangeArrowheads="1"/>
          </p:cNvSpPr>
          <p:nvPr/>
        </p:nvSpPr>
        <p:spPr bwMode="auto">
          <a:xfrm>
            <a:off x="47692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58060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cxnSp>
        <p:nvCxnSpPr>
          <p:cNvPr id="21537" name="AutoShape 33"/>
          <p:cNvCxnSpPr>
            <a:cxnSpLocks noChangeShapeType="1"/>
            <a:stCxn id="21521" idx="6"/>
            <a:endCxn id="21522" idx="2"/>
          </p:cNvCxnSpPr>
          <p:nvPr/>
        </p:nvCxnSpPr>
        <p:spPr bwMode="auto">
          <a:xfrm>
            <a:off x="3317760" y="2384890"/>
            <a:ext cx="4147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38" name="AutoShape 34"/>
          <p:cNvCxnSpPr>
            <a:cxnSpLocks noChangeShapeType="1"/>
            <a:stCxn id="21522" idx="6"/>
            <a:endCxn id="21523" idx="2"/>
          </p:cNvCxnSpPr>
          <p:nvPr/>
        </p:nvCxnSpPr>
        <p:spPr bwMode="auto">
          <a:xfrm>
            <a:off x="4354560" y="2384890"/>
            <a:ext cx="4147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39" name="AutoShape 35"/>
          <p:cNvCxnSpPr>
            <a:cxnSpLocks noChangeShapeType="1"/>
            <a:stCxn id="21523" idx="6"/>
            <a:endCxn id="21524" idx="2"/>
          </p:cNvCxnSpPr>
          <p:nvPr/>
        </p:nvCxnSpPr>
        <p:spPr bwMode="auto">
          <a:xfrm>
            <a:off x="5391360" y="2384890"/>
            <a:ext cx="4147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40" name="AutoShape 36"/>
          <p:cNvCxnSpPr>
            <a:cxnSpLocks noChangeShapeType="1"/>
            <a:stCxn id="21521" idx="4"/>
            <a:endCxn id="21525" idx="0"/>
          </p:cNvCxnSpPr>
          <p:nvPr/>
        </p:nvCxnSpPr>
        <p:spPr bwMode="auto">
          <a:xfrm>
            <a:off x="3006720" y="2695963"/>
            <a:ext cx="1440" cy="414764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41" name="AutoShape 37"/>
          <p:cNvCxnSpPr>
            <a:cxnSpLocks noChangeShapeType="1"/>
            <a:stCxn id="21525" idx="7"/>
            <a:endCxn id="21522" idx="3"/>
          </p:cNvCxnSpPr>
          <p:nvPr/>
        </p:nvCxnSpPr>
        <p:spPr bwMode="auto">
          <a:xfrm flipV="1">
            <a:off x="3227040" y="2605234"/>
            <a:ext cx="597600" cy="596223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42" name="AutoShape 38"/>
          <p:cNvCxnSpPr>
            <a:cxnSpLocks noChangeShapeType="1"/>
            <a:stCxn id="21525" idx="6"/>
            <a:endCxn id="21526" idx="2"/>
          </p:cNvCxnSpPr>
          <p:nvPr/>
        </p:nvCxnSpPr>
        <p:spPr bwMode="auto">
          <a:xfrm>
            <a:off x="3317760" y="3421799"/>
            <a:ext cx="4147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43" name="AutoShape 39"/>
          <p:cNvCxnSpPr>
            <a:cxnSpLocks noChangeShapeType="1"/>
            <a:stCxn id="21522" idx="4"/>
            <a:endCxn id="21526" idx="0"/>
          </p:cNvCxnSpPr>
          <p:nvPr/>
        </p:nvCxnSpPr>
        <p:spPr bwMode="auto">
          <a:xfrm>
            <a:off x="4043520" y="2695963"/>
            <a:ext cx="1440" cy="414764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44" name="AutoShape 40"/>
          <p:cNvCxnSpPr>
            <a:cxnSpLocks noChangeShapeType="1"/>
            <a:stCxn id="21529" idx="5"/>
            <a:endCxn id="21534" idx="1"/>
          </p:cNvCxnSpPr>
          <p:nvPr/>
        </p:nvCxnSpPr>
        <p:spPr bwMode="auto">
          <a:xfrm>
            <a:off x="3227040" y="4679052"/>
            <a:ext cx="597600" cy="597662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545" name="AutoShape 41"/>
          <p:cNvCxnSpPr>
            <a:cxnSpLocks noChangeShapeType="1"/>
            <a:stCxn id="21523" idx="5"/>
            <a:endCxn id="21528" idx="1"/>
          </p:cNvCxnSpPr>
          <p:nvPr/>
        </p:nvCxnSpPr>
        <p:spPr bwMode="auto">
          <a:xfrm>
            <a:off x="5300640" y="2605234"/>
            <a:ext cx="597600" cy="597662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3" name="Title 1"/>
          <p:cNvSpPr txBox="1">
            <a:spLocks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Boggle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39406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0" name="AutoShape 2"/>
          <p:cNvCxnSpPr>
            <a:cxnSpLocks noChangeShapeType="1"/>
            <a:stCxn id="22556" idx="6"/>
            <a:endCxn id="22559" idx="2"/>
          </p:cNvCxnSpPr>
          <p:nvPr/>
        </p:nvCxnSpPr>
        <p:spPr bwMode="auto">
          <a:xfrm>
            <a:off x="3317760" y="5495617"/>
            <a:ext cx="24883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31" name="AutoShape 3"/>
          <p:cNvCxnSpPr>
            <a:cxnSpLocks noChangeShapeType="1"/>
            <a:stCxn id="22552" idx="6"/>
            <a:endCxn id="22555" idx="2"/>
          </p:cNvCxnSpPr>
          <p:nvPr/>
        </p:nvCxnSpPr>
        <p:spPr bwMode="auto">
          <a:xfrm>
            <a:off x="3317760" y="4458708"/>
            <a:ext cx="24883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32" name="AutoShape 4"/>
          <p:cNvCxnSpPr>
            <a:cxnSpLocks noChangeShapeType="1"/>
            <a:stCxn id="22547" idx="4"/>
            <a:endCxn id="22559" idx="0"/>
          </p:cNvCxnSpPr>
          <p:nvPr/>
        </p:nvCxnSpPr>
        <p:spPr bwMode="auto">
          <a:xfrm>
            <a:off x="6117120" y="2695963"/>
            <a:ext cx="1440" cy="248858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33" name="AutoShape 5"/>
          <p:cNvCxnSpPr>
            <a:cxnSpLocks noChangeShapeType="1"/>
            <a:stCxn id="22546" idx="4"/>
            <a:endCxn id="22558" idx="0"/>
          </p:cNvCxnSpPr>
          <p:nvPr/>
        </p:nvCxnSpPr>
        <p:spPr bwMode="auto">
          <a:xfrm>
            <a:off x="5080320" y="2695963"/>
            <a:ext cx="1440" cy="248858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34" name="AutoShape 6"/>
          <p:cNvCxnSpPr>
            <a:cxnSpLocks noChangeShapeType="1"/>
            <a:stCxn id="22545" idx="4"/>
            <a:endCxn id="22557" idx="0"/>
          </p:cNvCxnSpPr>
          <p:nvPr/>
        </p:nvCxnSpPr>
        <p:spPr bwMode="auto">
          <a:xfrm>
            <a:off x="4043520" y="2695963"/>
            <a:ext cx="1440" cy="248858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35" name="AutoShape 7"/>
          <p:cNvCxnSpPr>
            <a:cxnSpLocks noChangeShapeType="1"/>
            <a:stCxn id="22544" idx="4"/>
            <a:endCxn id="22556" idx="0"/>
          </p:cNvCxnSpPr>
          <p:nvPr/>
        </p:nvCxnSpPr>
        <p:spPr bwMode="auto">
          <a:xfrm>
            <a:off x="3006720" y="2695963"/>
            <a:ext cx="1440" cy="248858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36" name="AutoShape 8"/>
          <p:cNvCxnSpPr>
            <a:cxnSpLocks noChangeShapeType="1"/>
            <a:stCxn id="22549" idx="6"/>
            <a:endCxn id="22551" idx="2"/>
          </p:cNvCxnSpPr>
          <p:nvPr/>
        </p:nvCxnSpPr>
        <p:spPr bwMode="auto">
          <a:xfrm>
            <a:off x="4354560" y="3421799"/>
            <a:ext cx="14515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37" name="AutoShape 9"/>
          <p:cNvCxnSpPr>
            <a:cxnSpLocks noChangeShapeType="1"/>
            <a:stCxn id="22555" idx="3"/>
            <a:endCxn id="22558" idx="7"/>
          </p:cNvCxnSpPr>
          <p:nvPr/>
        </p:nvCxnSpPr>
        <p:spPr bwMode="auto">
          <a:xfrm flipH="1">
            <a:off x="5300641" y="4679052"/>
            <a:ext cx="596160" cy="597662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38" name="AutoShape 10"/>
          <p:cNvCxnSpPr>
            <a:cxnSpLocks noChangeShapeType="1"/>
            <a:stCxn id="22551" idx="3"/>
            <a:endCxn id="22557" idx="7"/>
          </p:cNvCxnSpPr>
          <p:nvPr/>
        </p:nvCxnSpPr>
        <p:spPr bwMode="auto">
          <a:xfrm flipH="1">
            <a:off x="4263841" y="3642143"/>
            <a:ext cx="1632960" cy="163457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39" name="AutoShape 11"/>
          <p:cNvCxnSpPr>
            <a:cxnSpLocks noChangeShapeType="1"/>
            <a:stCxn id="22547" idx="3"/>
            <a:endCxn id="22556" idx="7"/>
          </p:cNvCxnSpPr>
          <p:nvPr/>
        </p:nvCxnSpPr>
        <p:spPr bwMode="auto">
          <a:xfrm flipH="1">
            <a:off x="3227041" y="2605234"/>
            <a:ext cx="2669760" cy="2671480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40" name="AutoShape 12"/>
          <p:cNvCxnSpPr>
            <a:cxnSpLocks noChangeShapeType="1"/>
            <a:stCxn id="22546" idx="3"/>
            <a:endCxn id="22552" idx="7"/>
          </p:cNvCxnSpPr>
          <p:nvPr/>
        </p:nvCxnSpPr>
        <p:spPr bwMode="auto">
          <a:xfrm flipH="1">
            <a:off x="3227041" y="2605234"/>
            <a:ext cx="1632960" cy="163457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41" name="AutoShape 13"/>
          <p:cNvCxnSpPr>
            <a:cxnSpLocks noChangeShapeType="1"/>
            <a:stCxn id="22545" idx="5"/>
            <a:endCxn id="22555" idx="1"/>
          </p:cNvCxnSpPr>
          <p:nvPr/>
        </p:nvCxnSpPr>
        <p:spPr bwMode="auto">
          <a:xfrm>
            <a:off x="4263840" y="2605234"/>
            <a:ext cx="1634400" cy="163457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42" name="AutoShape 14"/>
          <p:cNvCxnSpPr>
            <a:cxnSpLocks noChangeShapeType="1"/>
            <a:stCxn id="22548" idx="5"/>
            <a:endCxn id="22558" idx="1"/>
          </p:cNvCxnSpPr>
          <p:nvPr/>
        </p:nvCxnSpPr>
        <p:spPr bwMode="auto">
          <a:xfrm>
            <a:off x="3227040" y="3642143"/>
            <a:ext cx="1634400" cy="163457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43" name="AutoShape 15"/>
          <p:cNvCxnSpPr>
            <a:cxnSpLocks noChangeShapeType="1"/>
            <a:stCxn id="22544" idx="5"/>
            <a:endCxn id="22559" idx="1"/>
          </p:cNvCxnSpPr>
          <p:nvPr/>
        </p:nvCxnSpPr>
        <p:spPr bwMode="auto">
          <a:xfrm>
            <a:off x="3227040" y="2605234"/>
            <a:ext cx="2671200" cy="2671480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2695680" y="2073818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45" name="Oval 17"/>
          <p:cNvSpPr>
            <a:spLocks noChangeArrowheads="1"/>
          </p:cNvSpPr>
          <p:nvPr/>
        </p:nvSpPr>
        <p:spPr bwMode="auto">
          <a:xfrm>
            <a:off x="3732480" y="2073818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4769280" y="2073818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47" name="Oval 19"/>
          <p:cNvSpPr>
            <a:spLocks noChangeArrowheads="1"/>
          </p:cNvSpPr>
          <p:nvPr/>
        </p:nvSpPr>
        <p:spPr bwMode="auto">
          <a:xfrm>
            <a:off x="5806080" y="2073818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2695680" y="3110727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49" name="Oval 21"/>
          <p:cNvSpPr>
            <a:spLocks noChangeArrowheads="1"/>
          </p:cNvSpPr>
          <p:nvPr/>
        </p:nvSpPr>
        <p:spPr bwMode="auto">
          <a:xfrm>
            <a:off x="3732480" y="3110727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4769280" y="3110727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51" name="Oval 23"/>
          <p:cNvSpPr>
            <a:spLocks noChangeArrowheads="1"/>
          </p:cNvSpPr>
          <p:nvPr/>
        </p:nvSpPr>
        <p:spPr bwMode="auto">
          <a:xfrm>
            <a:off x="5806080" y="3110727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2695680" y="41476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53" name="Oval 25"/>
          <p:cNvSpPr>
            <a:spLocks noChangeArrowheads="1"/>
          </p:cNvSpPr>
          <p:nvPr/>
        </p:nvSpPr>
        <p:spPr bwMode="auto">
          <a:xfrm>
            <a:off x="3732480" y="41476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54" name="Oval 26"/>
          <p:cNvSpPr>
            <a:spLocks noChangeArrowheads="1"/>
          </p:cNvSpPr>
          <p:nvPr/>
        </p:nvSpPr>
        <p:spPr bwMode="auto">
          <a:xfrm>
            <a:off x="4769280" y="41476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55" name="Oval 27"/>
          <p:cNvSpPr>
            <a:spLocks noChangeArrowheads="1"/>
          </p:cNvSpPr>
          <p:nvPr/>
        </p:nvSpPr>
        <p:spPr bwMode="auto">
          <a:xfrm>
            <a:off x="5806080" y="41476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56" name="Oval 28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57" name="Oval 29"/>
          <p:cNvSpPr>
            <a:spLocks noChangeArrowheads="1"/>
          </p:cNvSpPr>
          <p:nvPr/>
        </p:nvSpPr>
        <p:spPr bwMode="auto">
          <a:xfrm>
            <a:off x="37324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58" name="Oval 30"/>
          <p:cNvSpPr>
            <a:spLocks noChangeArrowheads="1"/>
          </p:cNvSpPr>
          <p:nvPr/>
        </p:nvSpPr>
        <p:spPr bwMode="auto">
          <a:xfrm>
            <a:off x="47692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559" name="Oval 31"/>
          <p:cNvSpPr>
            <a:spLocks noChangeArrowheads="1"/>
          </p:cNvSpPr>
          <p:nvPr/>
        </p:nvSpPr>
        <p:spPr bwMode="auto">
          <a:xfrm>
            <a:off x="58060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cxnSp>
        <p:nvCxnSpPr>
          <p:cNvPr id="22560" name="AutoShape 32"/>
          <p:cNvCxnSpPr>
            <a:cxnSpLocks noChangeShapeType="1"/>
            <a:stCxn id="22544" idx="6"/>
            <a:endCxn id="22545" idx="2"/>
          </p:cNvCxnSpPr>
          <p:nvPr/>
        </p:nvCxnSpPr>
        <p:spPr bwMode="auto">
          <a:xfrm>
            <a:off x="3317760" y="2384890"/>
            <a:ext cx="4147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61" name="AutoShape 33"/>
          <p:cNvCxnSpPr>
            <a:cxnSpLocks noChangeShapeType="1"/>
            <a:stCxn id="22545" idx="6"/>
            <a:endCxn id="22546" idx="2"/>
          </p:cNvCxnSpPr>
          <p:nvPr/>
        </p:nvCxnSpPr>
        <p:spPr bwMode="auto">
          <a:xfrm>
            <a:off x="4354560" y="2384890"/>
            <a:ext cx="4147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62" name="AutoShape 34"/>
          <p:cNvCxnSpPr>
            <a:cxnSpLocks noChangeShapeType="1"/>
            <a:stCxn id="22546" idx="6"/>
            <a:endCxn id="22547" idx="2"/>
          </p:cNvCxnSpPr>
          <p:nvPr/>
        </p:nvCxnSpPr>
        <p:spPr bwMode="auto">
          <a:xfrm>
            <a:off x="5391360" y="2384890"/>
            <a:ext cx="4147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63" name="AutoShape 35"/>
          <p:cNvCxnSpPr>
            <a:cxnSpLocks noChangeShapeType="1"/>
            <a:stCxn id="22544" idx="4"/>
            <a:endCxn id="22548" idx="0"/>
          </p:cNvCxnSpPr>
          <p:nvPr/>
        </p:nvCxnSpPr>
        <p:spPr bwMode="auto">
          <a:xfrm>
            <a:off x="3006720" y="2695963"/>
            <a:ext cx="1440" cy="414764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64" name="AutoShape 36"/>
          <p:cNvCxnSpPr>
            <a:cxnSpLocks noChangeShapeType="1"/>
            <a:stCxn id="22548" idx="7"/>
            <a:endCxn id="22545" idx="3"/>
          </p:cNvCxnSpPr>
          <p:nvPr/>
        </p:nvCxnSpPr>
        <p:spPr bwMode="auto">
          <a:xfrm flipV="1">
            <a:off x="3227040" y="2605234"/>
            <a:ext cx="597600" cy="596223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65" name="AutoShape 37"/>
          <p:cNvCxnSpPr>
            <a:cxnSpLocks noChangeShapeType="1"/>
            <a:stCxn id="22548" idx="6"/>
            <a:endCxn id="22549" idx="2"/>
          </p:cNvCxnSpPr>
          <p:nvPr/>
        </p:nvCxnSpPr>
        <p:spPr bwMode="auto">
          <a:xfrm>
            <a:off x="3317760" y="3421799"/>
            <a:ext cx="414720" cy="1441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66" name="AutoShape 38"/>
          <p:cNvCxnSpPr>
            <a:cxnSpLocks noChangeShapeType="1"/>
            <a:stCxn id="22545" idx="4"/>
            <a:endCxn id="22549" idx="0"/>
          </p:cNvCxnSpPr>
          <p:nvPr/>
        </p:nvCxnSpPr>
        <p:spPr bwMode="auto">
          <a:xfrm>
            <a:off x="4043520" y="2695963"/>
            <a:ext cx="1440" cy="414764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67" name="AutoShape 39"/>
          <p:cNvCxnSpPr>
            <a:cxnSpLocks noChangeShapeType="1"/>
            <a:stCxn id="22552" idx="5"/>
            <a:endCxn id="22557" idx="1"/>
          </p:cNvCxnSpPr>
          <p:nvPr/>
        </p:nvCxnSpPr>
        <p:spPr bwMode="auto">
          <a:xfrm>
            <a:off x="3227040" y="4679052"/>
            <a:ext cx="597600" cy="597662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2568" name="AutoShape 40"/>
          <p:cNvCxnSpPr>
            <a:cxnSpLocks noChangeShapeType="1"/>
            <a:stCxn id="22546" idx="5"/>
            <a:endCxn id="22551" idx="1"/>
          </p:cNvCxnSpPr>
          <p:nvPr/>
        </p:nvCxnSpPr>
        <p:spPr bwMode="auto">
          <a:xfrm>
            <a:off x="5300640" y="2605234"/>
            <a:ext cx="597600" cy="597662"/>
          </a:xfrm>
          <a:prstGeom prst="straightConnector1">
            <a:avLst/>
          </a:prstGeom>
          <a:noFill/>
          <a:ln w="914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42" name="Title 1"/>
          <p:cNvSpPr txBox="1">
            <a:spLocks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sz="4600" b="0" dirty="0" smtClean="0">
                <a:solidFill>
                  <a:schemeClr val="tx1"/>
                </a:solidFill>
                <a:latin typeface="+mn-lt"/>
              </a:rPr>
              <a:t>Boggle</a:t>
            </a:r>
            <a:endParaRPr lang="en-US" sz="46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75124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Introduction to Graphs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Graphs in C++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73826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Some terms: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560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Paths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/>
              <a:t>path</a:t>
            </a:r>
            <a:r>
              <a:rPr lang="en-US" altLang="zh-CN"/>
              <a:t>: A path from vertex </a:t>
            </a:r>
            <a:r>
              <a:rPr lang="en-US" altLang="zh-CN" i="1"/>
              <a:t>a</a:t>
            </a:r>
            <a:r>
              <a:rPr lang="en-US" altLang="zh-CN"/>
              <a:t> to </a:t>
            </a:r>
            <a:r>
              <a:rPr lang="en-US" altLang="zh-CN" i="1"/>
              <a:t>b</a:t>
            </a:r>
            <a:r>
              <a:rPr lang="en-US" altLang="zh-CN"/>
              <a:t> is a sequence of edges that can be followed starting from </a:t>
            </a:r>
            <a:r>
              <a:rPr lang="en-US" altLang="zh-CN" i="1"/>
              <a:t>a</a:t>
            </a:r>
            <a:r>
              <a:rPr lang="en-US" altLang="zh-CN"/>
              <a:t> to reach </a:t>
            </a:r>
            <a:r>
              <a:rPr lang="en-US" altLang="zh-CN" i="1"/>
              <a:t>b</a:t>
            </a:r>
            <a:r>
              <a:rPr lang="en-US" altLang="zh-CN"/>
              <a:t>.</a:t>
            </a:r>
          </a:p>
          <a:p>
            <a:pPr lvl="1"/>
            <a:r>
              <a:rPr lang="en-US" altLang="zh-CN"/>
              <a:t>can be represented as vertices visited, or edges taken</a:t>
            </a:r>
          </a:p>
          <a:p>
            <a:pPr lvl="1"/>
            <a:r>
              <a:rPr lang="en-US" altLang="zh-CN"/>
              <a:t>example, one path from </a:t>
            </a:r>
            <a:r>
              <a:rPr lang="en-US" altLang="zh-CN" i="1"/>
              <a:t>V</a:t>
            </a:r>
            <a:r>
              <a:rPr lang="en-US" altLang="zh-CN"/>
              <a:t> to </a:t>
            </a:r>
            <a:r>
              <a:rPr lang="en-US" altLang="zh-CN" i="1"/>
              <a:t>Z</a:t>
            </a:r>
            <a:r>
              <a:rPr lang="en-US" altLang="zh-CN"/>
              <a:t>: {b, h} or {V, X, Z}</a:t>
            </a:r>
          </a:p>
          <a:p>
            <a:pPr lvl="1"/>
            <a:r>
              <a:rPr lang="en-US" altLang="zh-CN"/>
              <a:t>What are two paths from U to Y?</a:t>
            </a:r>
          </a:p>
          <a:p>
            <a:pPr lvl="1"/>
            <a:endParaRPr lang="en-US" altLang="zh-CN"/>
          </a:p>
          <a:p>
            <a:r>
              <a:rPr lang="en-US" altLang="zh-CN" b="1"/>
              <a:t>path length</a:t>
            </a:r>
            <a:r>
              <a:rPr lang="en-US" altLang="zh-CN"/>
              <a:t>: Number of vertices</a:t>
            </a:r>
            <a:br>
              <a:rPr lang="en-US" altLang="zh-CN"/>
            </a:br>
            <a:r>
              <a:rPr lang="en-US" altLang="zh-CN"/>
              <a:t>or edges contained in the path.</a:t>
            </a:r>
          </a:p>
          <a:p>
            <a:pPr lvl="1"/>
            <a:endParaRPr lang="en-US" altLang="zh-CN"/>
          </a:p>
          <a:p>
            <a:r>
              <a:rPr lang="en-US" altLang="zh-CN" b="1"/>
              <a:t>neighbor</a:t>
            </a:r>
            <a:r>
              <a:rPr lang="en-US" altLang="zh-CN" i="1"/>
              <a:t> </a:t>
            </a:r>
            <a:r>
              <a:rPr lang="en-US" altLang="zh-CN"/>
              <a:t>or </a:t>
            </a:r>
            <a:r>
              <a:rPr lang="en-US" altLang="zh-CN" b="1"/>
              <a:t>adjacent</a:t>
            </a:r>
            <a:r>
              <a:rPr lang="en-US" altLang="zh-CN" i="1"/>
              <a:t>: </a:t>
            </a:r>
            <a:r>
              <a:rPr lang="en-US" altLang="zh-CN"/>
              <a:t>Two vertices</a:t>
            </a:r>
            <a:br>
              <a:rPr lang="en-US" altLang="zh-CN"/>
            </a:br>
            <a:r>
              <a:rPr lang="en-US" altLang="zh-CN"/>
              <a:t>connected directly by an edge.</a:t>
            </a:r>
          </a:p>
          <a:p>
            <a:pPr lvl="1"/>
            <a:r>
              <a:rPr lang="en-US" altLang="zh-CN"/>
              <a:t>example: V and X</a:t>
            </a:r>
            <a:endParaRPr lang="en-US" altLang="zh-CN" sz="1200"/>
          </a:p>
        </p:txBody>
      </p:sp>
      <p:sp>
        <p:nvSpPr>
          <p:cNvPr id="674820" name="Freeform 5"/>
          <p:cNvSpPr>
            <a:spLocks/>
          </p:cNvSpPr>
          <p:nvPr/>
        </p:nvSpPr>
        <p:spPr bwMode="auto">
          <a:xfrm>
            <a:off x="6265863" y="3635375"/>
            <a:ext cx="1395412" cy="1836738"/>
          </a:xfrm>
          <a:custGeom>
            <a:avLst/>
            <a:gdLst>
              <a:gd name="T0" fmla="*/ 468 w 989"/>
              <a:gd name="T1" fmla="*/ 0 h 1354"/>
              <a:gd name="T2" fmla="*/ 516 w 989"/>
              <a:gd name="T3" fmla="*/ 852 h 1354"/>
              <a:gd name="T4" fmla="*/ 930 w 989"/>
              <a:gd name="T5" fmla="*/ 1296 h 1354"/>
              <a:gd name="T6" fmla="*/ 870 w 989"/>
              <a:gd name="T7" fmla="*/ 504 h 1354"/>
              <a:gd name="T8" fmla="*/ 438 w 989"/>
              <a:gd name="T9" fmla="*/ 804 h 1354"/>
              <a:gd name="T10" fmla="*/ 0 w 989"/>
              <a:gd name="T11" fmla="*/ 480 h 13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9"/>
              <a:gd name="T19" fmla="*/ 0 h 1354"/>
              <a:gd name="T20" fmla="*/ 989 w 989"/>
              <a:gd name="T21" fmla="*/ 1354 h 13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9" h="1354">
                <a:moveTo>
                  <a:pt x="468" y="0"/>
                </a:moveTo>
                <a:cubicBezTo>
                  <a:pt x="475" y="142"/>
                  <a:pt x="439" y="636"/>
                  <a:pt x="516" y="852"/>
                </a:cubicBezTo>
                <a:cubicBezTo>
                  <a:pt x="593" y="1068"/>
                  <a:pt x="871" y="1354"/>
                  <a:pt x="930" y="1296"/>
                </a:cubicBezTo>
                <a:cubicBezTo>
                  <a:pt x="989" y="1238"/>
                  <a:pt x="952" y="586"/>
                  <a:pt x="870" y="504"/>
                </a:cubicBezTo>
                <a:cubicBezTo>
                  <a:pt x="788" y="422"/>
                  <a:pt x="583" y="808"/>
                  <a:pt x="438" y="804"/>
                </a:cubicBezTo>
                <a:cubicBezTo>
                  <a:pt x="293" y="800"/>
                  <a:pt x="91" y="547"/>
                  <a:pt x="0" y="480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674821" name="Freeform 7"/>
          <p:cNvSpPr>
            <a:spLocks/>
          </p:cNvSpPr>
          <p:nvPr/>
        </p:nvSpPr>
        <p:spPr bwMode="auto">
          <a:xfrm>
            <a:off x="7096125" y="3481388"/>
            <a:ext cx="1455738" cy="628650"/>
          </a:xfrm>
          <a:custGeom>
            <a:avLst/>
            <a:gdLst>
              <a:gd name="T0" fmla="*/ 0 w 1032"/>
              <a:gd name="T1" fmla="*/ 0 h 464"/>
              <a:gd name="T2" fmla="*/ 462 w 1032"/>
              <a:gd name="T3" fmla="*/ 396 h 464"/>
              <a:gd name="T4" fmla="*/ 1032 w 1032"/>
              <a:gd name="T5" fmla="*/ 408 h 464"/>
              <a:gd name="T6" fmla="*/ 0 60000 65536"/>
              <a:gd name="T7" fmla="*/ 0 60000 65536"/>
              <a:gd name="T8" fmla="*/ 0 60000 65536"/>
              <a:gd name="T9" fmla="*/ 0 w 1032"/>
              <a:gd name="T10" fmla="*/ 0 h 464"/>
              <a:gd name="T11" fmla="*/ 1032 w 1032"/>
              <a:gd name="T12" fmla="*/ 464 h 4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32" h="464">
                <a:moveTo>
                  <a:pt x="0" y="0"/>
                </a:moveTo>
                <a:cubicBezTo>
                  <a:pt x="77" y="66"/>
                  <a:pt x="290" y="328"/>
                  <a:pt x="462" y="396"/>
                </a:cubicBezTo>
                <a:cubicBezTo>
                  <a:pt x="634" y="464"/>
                  <a:pt x="913" y="406"/>
                  <a:pt x="1032" y="408"/>
                </a:cubicBezTo>
              </a:path>
            </a:pathLst>
          </a:cu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grpSp>
        <p:nvGrpSpPr>
          <p:cNvPr id="674822" name="Group 6"/>
          <p:cNvGrpSpPr>
            <a:grpSpLocks/>
          </p:cNvGrpSpPr>
          <p:nvPr/>
        </p:nvGrpSpPr>
        <p:grpSpPr bwMode="auto">
          <a:xfrm>
            <a:off x="5851525" y="3171825"/>
            <a:ext cx="3114675" cy="2733675"/>
            <a:chOff x="3654" y="2022"/>
            <a:chExt cx="1962" cy="1722"/>
          </a:xfrm>
        </p:grpSpPr>
        <p:sp>
          <p:nvSpPr>
            <p:cNvPr id="674823" name="Text Box 6"/>
            <p:cNvSpPr txBox="1">
              <a:spLocks noChangeArrowheads="1"/>
            </p:cNvSpPr>
            <p:nvPr/>
          </p:nvSpPr>
          <p:spPr bwMode="auto">
            <a:xfrm>
              <a:off x="4720" y="2268"/>
              <a:ext cx="26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tx2"/>
                </a:solidFill>
                <a:latin typeface="Calibri" charset="0"/>
                <a:cs typeface="ＭＳ Ｐゴシック" charset="0"/>
              </a:endParaRPr>
            </a:p>
          </p:txBody>
        </p:sp>
        <p:sp>
          <p:nvSpPr>
            <p:cNvPr id="674824" name="Oval 8"/>
            <p:cNvSpPr>
              <a:spLocks noChangeArrowheads="1"/>
            </p:cNvSpPr>
            <p:nvPr/>
          </p:nvSpPr>
          <p:spPr bwMode="auto">
            <a:xfrm>
              <a:off x="4678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X</a:t>
              </a:r>
            </a:p>
          </p:txBody>
        </p:sp>
        <p:sp>
          <p:nvSpPr>
            <p:cNvPr id="674825" name="Oval 9"/>
            <p:cNvSpPr>
              <a:spLocks noChangeArrowheads="1"/>
            </p:cNvSpPr>
            <p:nvPr/>
          </p:nvSpPr>
          <p:spPr bwMode="auto">
            <a:xfrm>
              <a:off x="3654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U</a:t>
              </a:r>
            </a:p>
          </p:txBody>
        </p:sp>
        <p:sp>
          <p:nvSpPr>
            <p:cNvPr id="674826" name="Oval 10"/>
            <p:cNvSpPr>
              <a:spLocks noChangeArrowheads="1"/>
            </p:cNvSpPr>
            <p:nvPr/>
          </p:nvSpPr>
          <p:spPr bwMode="auto">
            <a:xfrm>
              <a:off x="4166" y="2022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V</a:t>
              </a:r>
            </a:p>
          </p:txBody>
        </p:sp>
        <p:sp>
          <p:nvSpPr>
            <p:cNvPr id="674827" name="Oval 11"/>
            <p:cNvSpPr>
              <a:spLocks noChangeArrowheads="1"/>
            </p:cNvSpPr>
            <p:nvPr/>
          </p:nvSpPr>
          <p:spPr bwMode="auto">
            <a:xfrm>
              <a:off x="4166" y="3006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W</a:t>
              </a:r>
            </a:p>
          </p:txBody>
        </p:sp>
        <p:sp>
          <p:nvSpPr>
            <p:cNvPr id="674828" name="Oval 12"/>
            <p:cNvSpPr>
              <a:spLocks noChangeArrowheads="1"/>
            </p:cNvSpPr>
            <p:nvPr/>
          </p:nvSpPr>
          <p:spPr bwMode="auto">
            <a:xfrm>
              <a:off x="5360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Z</a:t>
              </a:r>
            </a:p>
          </p:txBody>
        </p:sp>
        <p:cxnSp>
          <p:nvCxnSpPr>
            <p:cNvPr id="674829" name="AutoShape 13"/>
            <p:cNvCxnSpPr>
              <a:cxnSpLocks noChangeShapeType="1"/>
              <a:stCxn id="674826" idx="3"/>
              <a:endCxn id="674825" idx="7"/>
            </p:cNvCxnSpPr>
            <p:nvPr/>
          </p:nvCxnSpPr>
          <p:spPr bwMode="auto">
            <a:xfrm flipH="1">
              <a:off x="3873" y="2237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4830" name="AutoShape 14"/>
            <p:cNvCxnSpPr>
              <a:cxnSpLocks noChangeShapeType="1"/>
              <a:stCxn id="674827" idx="1"/>
              <a:endCxn id="674825" idx="5"/>
            </p:cNvCxnSpPr>
            <p:nvPr/>
          </p:nvCxnSpPr>
          <p:spPr bwMode="auto">
            <a:xfrm flipH="1" flipV="1">
              <a:off x="3873" y="2729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4831" name="AutoShape 15"/>
            <p:cNvCxnSpPr>
              <a:cxnSpLocks noChangeShapeType="1"/>
              <a:stCxn id="674827" idx="7"/>
              <a:endCxn id="674824" idx="3"/>
            </p:cNvCxnSpPr>
            <p:nvPr/>
          </p:nvCxnSpPr>
          <p:spPr bwMode="auto">
            <a:xfrm flipV="1">
              <a:off x="4384" y="2729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4832" name="AutoShape 16"/>
            <p:cNvCxnSpPr>
              <a:cxnSpLocks noChangeShapeType="1"/>
              <a:stCxn id="674824" idx="6"/>
              <a:endCxn id="674828" idx="2"/>
            </p:cNvCxnSpPr>
            <p:nvPr/>
          </p:nvCxnSpPr>
          <p:spPr bwMode="auto">
            <a:xfrm>
              <a:off x="4939" y="2637"/>
              <a:ext cx="41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4833" name="AutoShape 17"/>
            <p:cNvCxnSpPr>
              <a:cxnSpLocks noChangeShapeType="1"/>
              <a:stCxn id="674826" idx="5"/>
              <a:endCxn id="674824" idx="1"/>
            </p:cNvCxnSpPr>
            <p:nvPr/>
          </p:nvCxnSpPr>
          <p:spPr bwMode="auto">
            <a:xfrm>
              <a:off x="4384" y="2237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4834" name="AutoShape 18"/>
            <p:cNvCxnSpPr>
              <a:cxnSpLocks noChangeShapeType="1"/>
              <a:stCxn id="674826" idx="4"/>
              <a:endCxn id="674827" idx="0"/>
            </p:cNvCxnSpPr>
            <p:nvPr/>
          </p:nvCxnSpPr>
          <p:spPr bwMode="auto">
            <a:xfrm>
              <a:off x="4294" y="2273"/>
              <a:ext cx="0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4835" name="Oval 19"/>
            <p:cNvSpPr>
              <a:spLocks noChangeArrowheads="1"/>
            </p:cNvSpPr>
            <p:nvPr/>
          </p:nvSpPr>
          <p:spPr bwMode="auto">
            <a:xfrm>
              <a:off x="4683" y="349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Y</a:t>
              </a:r>
            </a:p>
          </p:txBody>
        </p:sp>
        <p:cxnSp>
          <p:nvCxnSpPr>
            <p:cNvPr id="674836" name="AutoShape 20"/>
            <p:cNvCxnSpPr>
              <a:cxnSpLocks noChangeShapeType="1"/>
              <a:stCxn id="674827" idx="5"/>
              <a:endCxn id="674835" idx="1"/>
            </p:cNvCxnSpPr>
            <p:nvPr/>
          </p:nvCxnSpPr>
          <p:spPr bwMode="auto">
            <a:xfrm>
              <a:off x="4384" y="3221"/>
              <a:ext cx="336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4837" name="AutoShape 21"/>
            <p:cNvCxnSpPr>
              <a:cxnSpLocks noChangeShapeType="1"/>
              <a:stCxn id="674824" idx="4"/>
              <a:endCxn id="674835" idx="0"/>
            </p:cNvCxnSpPr>
            <p:nvPr/>
          </p:nvCxnSpPr>
          <p:spPr bwMode="auto">
            <a:xfrm>
              <a:off x="4806" y="2765"/>
              <a:ext cx="5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4838" name="Text Box 22"/>
            <p:cNvSpPr txBox="1">
              <a:spLocks noChangeArrowheads="1"/>
            </p:cNvSpPr>
            <p:nvPr/>
          </p:nvSpPr>
          <p:spPr bwMode="auto">
            <a:xfrm>
              <a:off x="3873" y="2150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a</a:t>
              </a:r>
            </a:p>
          </p:txBody>
        </p:sp>
        <p:sp>
          <p:nvSpPr>
            <p:cNvPr id="674839" name="Text Box 23"/>
            <p:cNvSpPr txBox="1">
              <a:spLocks noChangeArrowheads="1"/>
            </p:cNvSpPr>
            <p:nvPr/>
          </p:nvSpPr>
          <p:spPr bwMode="auto">
            <a:xfrm>
              <a:off x="3865" y="276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c</a:t>
              </a:r>
            </a:p>
          </p:txBody>
        </p:sp>
        <p:sp>
          <p:nvSpPr>
            <p:cNvPr id="674840" name="Text Box 24"/>
            <p:cNvSpPr txBox="1">
              <a:spLocks noChangeArrowheads="1"/>
            </p:cNvSpPr>
            <p:nvPr/>
          </p:nvSpPr>
          <p:spPr bwMode="auto">
            <a:xfrm>
              <a:off x="4550" y="2145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b</a:t>
              </a:r>
            </a:p>
          </p:txBody>
        </p:sp>
        <p:sp>
          <p:nvSpPr>
            <p:cNvPr id="674841" name="Text Box 25"/>
            <p:cNvSpPr txBox="1">
              <a:spLocks noChangeArrowheads="1"/>
            </p:cNvSpPr>
            <p:nvPr/>
          </p:nvSpPr>
          <p:spPr bwMode="auto">
            <a:xfrm>
              <a:off x="4507" y="2801"/>
              <a:ext cx="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e</a:t>
              </a:r>
            </a:p>
          </p:txBody>
        </p:sp>
        <p:sp>
          <p:nvSpPr>
            <p:cNvPr id="674842" name="Text Box 26"/>
            <p:cNvSpPr txBox="1">
              <a:spLocks noChangeArrowheads="1"/>
            </p:cNvSpPr>
            <p:nvPr/>
          </p:nvSpPr>
          <p:spPr bwMode="auto">
            <a:xfrm>
              <a:off x="4123" y="2432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d</a:t>
              </a:r>
            </a:p>
          </p:txBody>
        </p:sp>
        <p:sp>
          <p:nvSpPr>
            <p:cNvPr id="674843" name="Text Box 27"/>
            <p:cNvSpPr txBox="1">
              <a:spLocks noChangeArrowheads="1"/>
            </p:cNvSpPr>
            <p:nvPr/>
          </p:nvSpPr>
          <p:spPr bwMode="auto">
            <a:xfrm>
              <a:off x="4425" y="3339"/>
              <a:ext cx="1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f</a:t>
              </a:r>
            </a:p>
          </p:txBody>
        </p:sp>
        <p:sp>
          <p:nvSpPr>
            <p:cNvPr id="674844" name="Text Box 28"/>
            <p:cNvSpPr txBox="1">
              <a:spLocks noChangeArrowheads="1"/>
            </p:cNvSpPr>
            <p:nvPr/>
          </p:nvSpPr>
          <p:spPr bwMode="auto">
            <a:xfrm>
              <a:off x="4784" y="3037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g</a:t>
              </a:r>
            </a:p>
          </p:txBody>
        </p:sp>
        <p:sp>
          <p:nvSpPr>
            <p:cNvPr id="674845" name="Text Box 29"/>
            <p:cNvSpPr txBox="1">
              <a:spLocks noChangeArrowheads="1"/>
            </p:cNvSpPr>
            <p:nvPr/>
          </p:nvSpPr>
          <p:spPr bwMode="auto">
            <a:xfrm>
              <a:off x="5067" y="2637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674846" name="Text Box 30"/>
            <p:cNvSpPr txBox="1">
              <a:spLocks noChangeArrowheads="1"/>
            </p:cNvSpPr>
            <p:nvPr/>
          </p:nvSpPr>
          <p:spPr bwMode="auto">
            <a:xfrm>
              <a:off x="4038" y="2637"/>
              <a:ext cx="259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accent2"/>
                </a:solidFill>
                <a:latin typeface="Calibri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44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7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820" grpId="0" animBg="1"/>
      <p:bldP spid="6748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Loops and cycles</a:t>
            </a:r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/>
              <a:t>cycle</a:t>
            </a:r>
            <a:r>
              <a:rPr lang="en-US" altLang="zh-CN"/>
              <a:t>: A path that begins and ends at the same node.</a:t>
            </a:r>
          </a:p>
          <a:p>
            <a:pPr lvl="1"/>
            <a:r>
              <a:rPr lang="en-US" altLang="zh-CN"/>
              <a:t>example: {b, g, f, c, a} or {V, X, Y, W, U, V}.</a:t>
            </a:r>
          </a:p>
          <a:p>
            <a:pPr lvl="1"/>
            <a:r>
              <a:rPr lang="en-US" altLang="zh-CN"/>
              <a:t>example: {c, d, a} or {U, W, V, U}.</a:t>
            </a:r>
          </a:p>
          <a:p>
            <a:pPr lvl="1"/>
            <a:endParaRPr lang="en-US" altLang="zh-CN" sz="1200"/>
          </a:p>
          <a:p>
            <a:pPr lvl="1"/>
            <a:r>
              <a:rPr lang="en-US" altLang="zh-CN" b="1"/>
              <a:t>acyclic graph</a:t>
            </a:r>
            <a:r>
              <a:rPr lang="en-US" altLang="zh-CN"/>
              <a:t>: One that does</a:t>
            </a:r>
            <a:br>
              <a:rPr lang="en-US" altLang="zh-CN"/>
            </a:br>
            <a:r>
              <a:rPr lang="en-US" altLang="zh-CN"/>
              <a:t>not contain any cycles.</a:t>
            </a:r>
          </a:p>
          <a:p>
            <a:pPr lvl="1"/>
            <a:endParaRPr lang="en-US" altLang="zh-CN"/>
          </a:p>
          <a:p>
            <a:r>
              <a:rPr lang="en-US" altLang="zh-CN" b="1"/>
              <a:t>loop</a:t>
            </a:r>
            <a:r>
              <a:rPr lang="en-US" altLang="zh-CN"/>
              <a:t>: An edge directly from</a:t>
            </a:r>
            <a:br>
              <a:rPr lang="en-US" altLang="zh-CN"/>
            </a:br>
            <a:r>
              <a:rPr lang="en-US" altLang="zh-CN"/>
              <a:t>a node to itself.</a:t>
            </a:r>
          </a:p>
          <a:p>
            <a:pPr lvl="1"/>
            <a:r>
              <a:rPr lang="en-US" altLang="zh-CN"/>
              <a:t>Many graphs don't allow loops.</a:t>
            </a:r>
          </a:p>
        </p:txBody>
      </p:sp>
      <p:sp>
        <p:nvSpPr>
          <p:cNvPr id="676868" name="Freeform 5"/>
          <p:cNvSpPr>
            <a:spLocks/>
          </p:cNvSpPr>
          <p:nvPr/>
        </p:nvSpPr>
        <p:spPr bwMode="auto">
          <a:xfrm>
            <a:off x="6056313" y="3463925"/>
            <a:ext cx="1881187" cy="2201863"/>
          </a:xfrm>
          <a:custGeom>
            <a:avLst/>
            <a:gdLst>
              <a:gd name="T0" fmla="*/ 762 w 1375"/>
              <a:gd name="T1" fmla="*/ 36 h 1671"/>
              <a:gd name="T2" fmla="*/ 1218 w 1375"/>
              <a:gd name="T3" fmla="*/ 522 h 1671"/>
              <a:gd name="T4" fmla="*/ 1176 w 1375"/>
              <a:gd name="T5" fmla="*/ 1668 h 1671"/>
              <a:gd name="T6" fmla="*/ 24 w 1375"/>
              <a:gd name="T7" fmla="*/ 504 h 1671"/>
              <a:gd name="T8" fmla="*/ 456 w 1375"/>
              <a:gd name="T9" fmla="*/ 0 h 16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5"/>
              <a:gd name="T16" fmla="*/ 0 h 1671"/>
              <a:gd name="T17" fmla="*/ 1375 w 1375"/>
              <a:gd name="T18" fmla="*/ 1671 h 167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5" h="1671">
                <a:moveTo>
                  <a:pt x="762" y="36"/>
                </a:moveTo>
                <a:cubicBezTo>
                  <a:pt x="838" y="117"/>
                  <a:pt x="1149" y="250"/>
                  <a:pt x="1218" y="522"/>
                </a:cubicBezTo>
                <a:cubicBezTo>
                  <a:pt x="1287" y="794"/>
                  <a:pt x="1375" y="1671"/>
                  <a:pt x="1176" y="1668"/>
                </a:cubicBezTo>
                <a:cubicBezTo>
                  <a:pt x="977" y="1665"/>
                  <a:pt x="0" y="798"/>
                  <a:pt x="24" y="504"/>
                </a:cubicBezTo>
                <a:cubicBezTo>
                  <a:pt x="48" y="210"/>
                  <a:pt x="366" y="105"/>
                  <a:pt x="456" y="0"/>
                </a:cubicBezTo>
              </a:path>
            </a:pathLst>
          </a:cu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sp>
        <p:nvSpPr>
          <p:cNvPr id="676869" name="Freeform 6"/>
          <p:cNvSpPr>
            <a:spLocks/>
          </p:cNvSpPr>
          <p:nvPr/>
        </p:nvSpPr>
        <p:spPr bwMode="auto">
          <a:xfrm>
            <a:off x="6292850" y="3521075"/>
            <a:ext cx="1355725" cy="1924050"/>
          </a:xfrm>
          <a:custGeom>
            <a:avLst/>
            <a:gdLst>
              <a:gd name="T0" fmla="*/ 6 w 989"/>
              <a:gd name="T1" fmla="*/ 389 h 1461"/>
              <a:gd name="T2" fmla="*/ 444 w 989"/>
              <a:gd name="T3" fmla="*/ 95 h 1461"/>
              <a:gd name="T4" fmla="*/ 516 w 989"/>
              <a:gd name="T5" fmla="*/ 959 h 1461"/>
              <a:gd name="T6" fmla="*/ 930 w 989"/>
              <a:gd name="T7" fmla="*/ 1403 h 1461"/>
              <a:gd name="T8" fmla="*/ 870 w 989"/>
              <a:gd name="T9" fmla="*/ 611 h 1461"/>
              <a:gd name="T10" fmla="*/ 438 w 989"/>
              <a:gd name="T11" fmla="*/ 911 h 1461"/>
              <a:gd name="T12" fmla="*/ 0 w 989"/>
              <a:gd name="T13" fmla="*/ 587 h 146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89"/>
              <a:gd name="T22" fmla="*/ 0 h 1461"/>
              <a:gd name="T23" fmla="*/ 989 w 989"/>
              <a:gd name="T24" fmla="*/ 1461 h 146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89" h="1461">
                <a:moveTo>
                  <a:pt x="6" y="389"/>
                </a:moveTo>
                <a:cubicBezTo>
                  <a:pt x="79" y="341"/>
                  <a:pt x="359" y="0"/>
                  <a:pt x="444" y="95"/>
                </a:cubicBezTo>
                <a:cubicBezTo>
                  <a:pt x="529" y="190"/>
                  <a:pt x="435" y="741"/>
                  <a:pt x="516" y="959"/>
                </a:cubicBezTo>
                <a:cubicBezTo>
                  <a:pt x="597" y="1177"/>
                  <a:pt x="871" y="1461"/>
                  <a:pt x="930" y="1403"/>
                </a:cubicBezTo>
                <a:cubicBezTo>
                  <a:pt x="989" y="1345"/>
                  <a:pt x="952" y="693"/>
                  <a:pt x="870" y="611"/>
                </a:cubicBezTo>
                <a:cubicBezTo>
                  <a:pt x="788" y="529"/>
                  <a:pt x="583" y="915"/>
                  <a:pt x="438" y="911"/>
                </a:cubicBezTo>
                <a:cubicBezTo>
                  <a:pt x="293" y="907"/>
                  <a:pt x="91" y="654"/>
                  <a:pt x="0" y="587"/>
                </a:cubicBezTo>
              </a:path>
            </a:pathLst>
          </a:custGeom>
          <a:noFill/>
          <a:ln w="571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defTabSz="457200"/>
            <a:endParaRPr lang="zh-CN" altLang="en-US" sz="2000">
              <a:latin typeface="Calibri" charset="0"/>
              <a:cs typeface="ＭＳ Ｐゴシック" charset="0"/>
            </a:endParaRPr>
          </a:p>
        </p:txBody>
      </p:sp>
      <p:grpSp>
        <p:nvGrpSpPr>
          <p:cNvPr id="676870" name="Group 6"/>
          <p:cNvGrpSpPr>
            <a:grpSpLocks/>
          </p:cNvGrpSpPr>
          <p:nvPr/>
        </p:nvGrpSpPr>
        <p:grpSpPr bwMode="auto">
          <a:xfrm>
            <a:off x="5891213" y="3211513"/>
            <a:ext cx="3024187" cy="2655887"/>
            <a:chOff x="3711" y="2023"/>
            <a:chExt cx="1905" cy="1673"/>
          </a:xfrm>
        </p:grpSpPr>
        <p:sp>
          <p:nvSpPr>
            <p:cNvPr id="676871" name="Oval 8"/>
            <p:cNvSpPr>
              <a:spLocks noChangeArrowheads="1"/>
            </p:cNvSpPr>
            <p:nvPr/>
          </p:nvSpPr>
          <p:spPr bwMode="auto">
            <a:xfrm>
              <a:off x="4705" y="2501"/>
              <a:ext cx="248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X</a:t>
              </a:r>
            </a:p>
          </p:txBody>
        </p:sp>
        <p:sp>
          <p:nvSpPr>
            <p:cNvPr id="676872" name="Oval 9"/>
            <p:cNvSpPr>
              <a:spLocks noChangeArrowheads="1"/>
            </p:cNvSpPr>
            <p:nvPr/>
          </p:nvSpPr>
          <p:spPr bwMode="auto">
            <a:xfrm>
              <a:off x="3711" y="2501"/>
              <a:ext cx="249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U</a:t>
              </a:r>
            </a:p>
          </p:txBody>
        </p:sp>
        <p:sp>
          <p:nvSpPr>
            <p:cNvPr id="676873" name="Oval 10"/>
            <p:cNvSpPr>
              <a:spLocks noChangeArrowheads="1"/>
            </p:cNvSpPr>
            <p:nvPr/>
          </p:nvSpPr>
          <p:spPr bwMode="auto">
            <a:xfrm>
              <a:off x="4208" y="2023"/>
              <a:ext cx="248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V</a:t>
              </a:r>
            </a:p>
          </p:txBody>
        </p:sp>
        <p:sp>
          <p:nvSpPr>
            <p:cNvPr id="676874" name="Oval 11"/>
            <p:cNvSpPr>
              <a:spLocks noChangeArrowheads="1"/>
            </p:cNvSpPr>
            <p:nvPr/>
          </p:nvSpPr>
          <p:spPr bwMode="auto">
            <a:xfrm>
              <a:off x="4208" y="2979"/>
              <a:ext cx="248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W</a:t>
              </a:r>
            </a:p>
          </p:txBody>
        </p:sp>
        <p:sp>
          <p:nvSpPr>
            <p:cNvPr id="676875" name="Oval 12"/>
            <p:cNvSpPr>
              <a:spLocks noChangeArrowheads="1"/>
            </p:cNvSpPr>
            <p:nvPr/>
          </p:nvSpPr>
          <p:spPr bwMode="auto">
            <a:xfrm>
              <a:off x="5367" y="2501"/>
              <a:ext cx="249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Z</a:t>
              </a:r>
            </a:p>
          </p:txBody>
        </p:sp>
        <p:cxnSp>
          <p:nvCxnSpPr>
            <p:cNvPr id="676876" name="AutoShape 13"/>
            <p:cNvCxnSpPr>
              <a:cxnSpLocks noChangeShapeType="1"/>
              <a:stCxn id="676873" idx="3"/>
              <a:endCxn id="676872" idx="7"/>
            </p:cNvCxnSpPr>
            <p:nvPr/>
          </p:nvCxnSpPr>
          <p:spPr bwMode="auto">
            <a:xfrm flipH="1">
              <a:off x="3923" y="2232"/>
              <a:ext cx="321" cy="2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877" name="AutoShape 14"/>
            <p:cNvCxnSpPr>
              <a:cxnSpLocks noChangeShapeType="1"/>
              <a:stCxn id="676874" idx="1"/>
              <a:endCxn id="676872" idx="5"/>
            </p:cNvCxnSpPr>
            <p:nvPr/>
          </p:nvCxnSpPr>
          <p:spPr bwMode="auto">
            <a:xfrm flipH="1" flipV="1">
              <a:off x="3923" y="2710"/>
              <a:ext cx="321" cy="2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878" name="AutoShape 15"/>
            <p:cNvCxnSpPr>
              <a:cxnSpLocks noChangeShapeType="1"/>
              <a:stCxn id="676874" idx="7"/>
              <a:endCxn id="676871" idx="3"/>
            </p:cNvCxnSpPr>
            <p:nvPr/>
          </p:nvCxnSpPr>
          <p:spPr bwMode="auto">
            <a:xfrm flipV="1">
              <a:off x="4421" y="2710"/>
              <a:ext cx="320" cy="2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879" name="AutoShape 16"/>
            <p:cNvCxnSpPr>
              <a:cxnSpLocks noChangeShapeType="1"/>
              <a:stCxn id="676871" idx="6"/>
              <a:endCxn id="676875" idx="2"/>
            </p:cNvCxnSpPr>
            <p:nvPr/>
          </p:nvCxnSpPr>
          <p:spPr bwMode="auto">
            <a:xfrm>
              <a:off x="4958" y="2621"/>
              <a:ext cx="40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880" name="AutoShape 17"/>
            <p:cNvCxnSpPr>
              <a:cxnSpLocks noChangeShapeType="1"/>
              <a:stCxn id="676873" idx="5"/>
              <a:endCxn id="676871" idx="1"/>
            </p:cNvCxnSpPr>
            <p:nvPr/>
          </p:nvCxnSpPr>
          <p:spPr bwMode="auto">
            <a:xfrm>
              <a:off x="4421" y="2232"/>
              <a:ext cx="320" cy="2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881" name="AutoShape 18"/>
            <p:cNvCxnSpPr>
              <a:cxnSpLocks noChangeShapeType="1"/>
              <a:stCxn id="676873" idx="4"/>
              <a:endCxn id="676874" idx="0"/>
            </p:cNvCxnSpPr>
            <p:nvPr/>
          </p:nvCxnSpPr>
          <p:spPr bwMode="auto">
            <a:xfrm>
              <a:off x="4332" y="2267"/>
              <a:ext cx="0" cy="70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6882" name="Oval 19"/>
            <p:cNvSpPr>
              <a:spLocks noChangeArrowheads="1"/>
            </p:cNvSpPr>
            <p:nvPr/>
          </p:nvSpPr>
          <p:spPr bwMode="auto">
            <a:xfrm>
              <a:off x="4711" y="3457"/>
              <a:ext cx="247" cy="239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Y</a:t>
              </a:r>
            </a:p>
          </p:txBody>
        </p:sp>
        <p:cxnSp>
          <p:nvCxnSpPr>
            <p:cNvPr id="676883" name="AutoShape 20"/>
            <p:cNvCxnSpPr>
              <a:cxnSpLocks noChangeShapeType="1"/>
              <a:stCxn id="676874" idx="5"/>
              <a:endCxn id="676882" idx="1"/>
            </p:cNvCxnSpPr>
            <p:nvPr/>
          </p:nvCxnSpPr>
          <p:spPr bwMode="auto">
            <a:xfrm>
              <a:off x="4421" y="3188"/>
              <a:ext cx="325" cy="2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884" name="AutoShape 21"/>
            <p:cNvCxnSpPr>
              <a:cxnSpLocks noChangeShapeType="1"/>
              <a:stCxn id="676871" idx="4"/>
              <a:endCxn id="676882" idx="0"/>
            </p:cNvCxnSpPr>
            <p:nvPr/>
          </p:nvCxnSpPr>
          <p:spPr bwMode="auto">
            <a:xfrm>
              <a:off x="4830" y="2745"/>
              <a:ext cx="4" cy="70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6885" name="Text Box 22"/>
            <p:cNvSpPr txBox="1">
              <a:spLocks noChangeArrowheads="1"/>
            </p:cNvSpPr>
            <p:nvPr/>
          </p:nvSpPr>
          <p:spPr bwMode="auto">
            <a:xfrm>
              <a:off x="3835" y="2142"/>
              <a:ext cx="1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a</a:t>
              </a:r>
            </a:p>
          </p:txBody>
        </p:sp>
        <p:sp>
          <p:nvSpPr>
            <p:cNvPr id="676886" name="Text Box 23"/>
            <p:cNvSpPr txBox="1">
              <a:spLocks noChangeArrowheads="1"/>
            </p:cNvSpPr>
            <p:nvPr/>
          </p:nvSpPr>
          <p:spPr bwMode="auto">
            <a:xfrm>
              <a:off x="3835" y="2859"/>
              <a:ext cx="17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c</a:t>
              </a:r>
            </a:p>
          </p:txBody>
        </p:sp>
        <p:sp>
          <p:nvSpPr>
            <p:cNvPr id="676887" name="Text Box 24"/>
            <p:cNvSpPr txBox="1">
              <a:spLocks noChangeArrowheads="1"/>
            </p:cNvSpPr>
            <p:nvPr/>
          </p:nvSpPr>
          <p:spPr bwMode="auto">
            <a:xfrm>
              <a:off x="4622" y="2142"/>
              <a:ext cx="19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b</a:t>
              </a:r>
            </a:p>
          </p:txBody>
        </p:sp>
        <p:sp>
          <p:nvSpPr>
            <p:cNvPr id="676888" name="Text Box 25"/>
            <p:cNvSpPr txBox="1">
              <a:spLocks noChangeArrowheads="1"/>
            </p:cNvSpPr>
            <p:nvPr/>
          </p:nvSpPr>
          <p:spPr bwMode="auto">
            <a:xfrm>
              <a:off x="4540" y="2780"/>
              <a:ext cx="18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e</a:t>
              </a:r>
            </a:p>
          </p:txBody>
        </p:sp>
        <p:sp>
          <p:nvSpPr>
            <p:cNvPr id="676889" name="Text Box 26"/>
            <p:cNvSpPr txBox="1">
              <a:spLocks noChangeArrowheads="1"/>
            </p:cNvSpPr>
            <p:nvPr/>
          </p:nvSpPr>
          <p:spPr bwMode="auto">
            <a:xfrm>
              <a:off x="4166" y="2421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d</a:t>
              </a:r>
            </a:p>
          </p:txBody>
        </p:sp>
        <p:sp>
          <p:nvSpPr>
            <p:cNvPr id="676890" name="Text Box 27"/>
            <p:cNvSpPr txBox="1">
              <a:spLocks noChangeArrowheads="1"/>
            </p:cNvSpPr>
            <p:nvPr/>
          </p:nvSpPr>
          <p:spPr bwMode="auto">
            <a:xfrm>
              <a:off x="4369" y="3347"/>
              <a:ext cx="15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f</a:t>
              </a:r>
            </a:p>
          </p:txBody>
        </p:sp>
        <p:sp>
          <p:nvSpPr>
            <p:cNvPr id="676891" name="Text Box 28"/>
            <p:cNvSpPr txBox="1">
              <a:spLocks noChangeArrowheads="1"/>
            </p:cNvSpPr>
            <p:nvPr/>
          </p:nvSpPr>
          <p:spPr bwMode="auto">
            <a:xfrm>
              <a:off x="4912" y="3019"/>
              <a:ext cx="19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g</a:t>
              </a:r>
            </a:p>
          </p:txBody>
        </p:sp>
        <p:sp>
          <p:nvSpPr>
            <p:cNvPr id="676892" name="Text Box 29"/>
            <p:cNvSpPr txBox="1">
              <a:spLocks noChangeArrowheads="1"/>
            </p:cNvSpPr>
            <p:nvPr/>
          </p:nvSpPr>
          <p:spPr bwMode="auto">
            <a:xfrm>
              <a:off x="5083" y="2620"/>
              <a:ext cx="19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2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7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7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68" grpId="0" animBg="1"/>
      <p:bldP spid="67686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Reachability, connectedness</a:t>
            </a: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/>
              <a:t>reachable</a:t>
            </a:r>
            <a:r>
              <a:rPr lang="en-US" altLang="zh-CN"/>
              <a:t>: Vertex </a:t>
            </a:r>
            <a:r>
              <a:rPr lang="en-US" altLang="zh-CN" i="1"/>
              <a:t>a</a:t>
            </a:r>
            <a:r>
              <a:rPr lang="en-US" altLang="zh-CN"/>
              <a:t> is </a:t>
            </a:r>
            <a:r>
              <a:rPr lang="en-US" altLang="zh-CN" i="1"/>
              <a:t>reachable </a:t>
            </a:r>
            <a:r>
              <a:rPr lang="en-US" altLang="zh-CN"/>
              <a:t>from </a:t>
            </a:r>
            <a:r>
              <a:rPr lang="en-US" altLang="zh-CN" i="1"/>
              <a:t>b</a:t>
            </a:r>
            <a:r>
              <a:rPr lang="en-US" altLang="zh-CN"/>
              <a:t/>
            </a:r>
            <a:br>
              <a:rPr lang="en-US" altLang="zh-CN"/>
            </a:br>
            <a:r>
              <a:rPr lang="en-US" altLang="zh-CN"/>
              <a:t>if a path exists from </a:t>
            </a:r>
            <a:r>
              <a:rPr lang="en-US" altLang="zh-CN" i="1"/>
              <a:t>a</a:t>
            </a:r>
            <a:r>
              <a:rPr lang="en-US" altLang="zh-CN"/>
              <a:t> to </a:t>
            </a:r>
            <a:r>
              <a:rPr lang="en-US" altLang="zh-CN" i="1"/>
              <a:t>b</a:t>
            </a:r>
            <a:r>
              <a:rPr lang="en-US" altLang="zh-CN"/>
              <a:t>.</a:t>
            </a:r>
          </a:p>
          <a:p>
            <a:pPr lvl="1"/>
            <a:endParaRPr lang="en-US" altLang="zh-CN"/>
          </a:p>
          <a:p>
            <a:r>
              <a:rPr lang="en-US" altLang="zh-CN" b="1"/>
              <a:t>connected</a:t>
            </a:r>
            <a:r>
              <a:rPr lang="en-US" altLang="zh-CN"/>
              <a:t>: A graph is </a:t>
            </a:r>
            <a:r>
              <a:rPr lang="en-US" altLang="zh-CN" i="1"/>
              <a:t>connected</a:t>
            </a:r>
            <a:r>
              <a:rPr lang="en-US" altLang="zh-CN"/>
              <a:t> if every</a:t>
            </a:r>
            <a:br>
              <a:rPr lang="en-US" altLang="zh-CN"/>
            </a:br>
            <a:r>
              <a:rPr lang="en-US" altLang="zh-CN"/>
              <a:t>vertex is reachable from every other.</a:t>
            </a:r>
          </a:p>
          <a:p>
            <a:pPr lvl="1"/>
            <a:endParaRPr lang="en-US" altLang="zh-CN"/>
          </a:p>
          <a:p>
            <a:r>
              <a:rPr lang="en-US" altLang="zh-CN" b="1"/>
              <a:t>complete</a:t>
            </a:r>
            <a:r>
              <a:rPr lang="en-US" altLang="zh-CN"/>
              <a:t>: If every vertex has a direct</a:t>
            </a:r>
            <a:br>
              <a:rPr lang="en-US" altLang="zh-CN"/>
            </a:br>
            <a:r>
              <a:rPr lang="en-US" altLang="zh-CN"/>
              <a:t>edge to every other.</a:t>
            </a:r>
          </a:p>
        </p:txBody>
      </p:sp>
      <p:grpSp>
        <p:nvGrpSpPr>
          <p:cNvPr id="675844" name="Group 4"/>
          <p:cNvGrpSpPr>
            <a:grpSpLocks/>
          </p:cNvGrpSpPr>
          <p:nvPr/>
        </p:nvGrpSpPr>
        <p:grpSpPr bwMode="auto">
          <a:xfrm>
            <a:off x="5715000" y="1371600"/>
            <a:ext cx="3114675" cy="2733675"/>
            <a:chOff x="3654" y="2022"/>
            <a:chExt cx="1962" cy="1722"/>
          </a:xfrm>
        </p:grpSpPr>
        <p:sp>
          <p:nvSpPr>
            <p:cNvPr id="675845" name="Text Box 6"/>
            <p:cNvSpPr txBox="1">
              <a:spLocks noChangeArrowheads="1"/>
            </p:cNvSpPr>
            <p:nvPr/>
          </p:nvSpPr>
          <p:spPr bwMode="auto">
            <a:xfrm>
              <a:off x="4720" y="2268"/>
              <a:ext cx="260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tx2"/>
                </a:solidFill>
                <a:latin typeface="Calibri" charset="0"/>
                <a:cs typeface="ＭＳ Ｐゴシック" charset="0"/>
              </a:endParaRPr>
            </a:p>
          </p:txBody>
        </p:sp>
        <p:sp>
          <p:nvSpPr>
            <p:cNvPr id="675846" name="Oval 8"/>
            <p:cNvSpPr>
              <a:spLocks noChangeArrowheads="1"/>
            </p:cNvSpPr>
            <p:nvPr/>
          </p:nvSpPr>
          <p:spPr bwMode="auto">
            <a:xfrm>
              <a:off x="4678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X</a:t>
              </a:r>
            </a:p>
          </p:txBody>
        </p:sp>
        <p:sp>
          <p:nvSpPr>
            <p:cNvPr id="675847" name="Oval 9"/>
            <p:cNvSpPr>
              <a:spLocks noChangeArrowheads="1"/>
            </p:cNvSpPr>
            <p:nvPr/>
          </p:nvSpPr>
          <p:spPr bwMode="auto">
            <a:xfrm>
              <a:off x="3654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U</a:t>
              </a:r>
            </a:p>
          </p:txBody>
        </p:sp>
        <p:sp>
          <p:nvSpPr>
            <p:cNvPr id="675848" name="Oval 10"/>
            <p:cNvSpPr>
              <a:spLocks noChangeArrowheads="1"/>
            </p:cNvSpPr>
            <p:nvPr/>
          </p:nvSpPr>
          <p:spPr bwMode="auto">
            <a:xfrm>
              <a:off x="4166" y="2022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V</a:t>
              </a:r>
            </a:p>
          </p:txBody>
        </p:sp>
        <p:sp>
          <p:nvSpPr>
            <p:cNvPr id="675849" name="Oval 11"/>
            <p:cNvSpPr>
              <a:spLocks noChangeArrowheads="1"/>
            </p:cNvSpPr>
            <p:nvPr/>
          </p:nvSpPr>
          <p:spPr bwMode="auto">
            <a:xfrm>
              <a:off x="4166" y="3006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W</a:t>
              </a:r>
            </a:p>
          </p:txBody>
        </p:sp>
        <p:sp>
          <p:nvSpPr>
            <p:cNvPr id="675850" name="Oval 12"/>
            <p:cNvSpPr>
              <a:spLocks noChangeArrowheads="1"/>
            </p:cNvSpPr>
            <p:nvPr/>
          </p:nvSpPr>
          <p:spPr bwMode="auto">
            <a:xfrm>
              <a:off x="5360" y="2514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Z</a:t>
              </a:r>
            </a:p>
          </p:txBody>
        </p:sp>
        <p:cxnSp>
          <p:nvCxnSpPr>
            <p:cNvPr id="675851" name="AutoShape 13"/>
            <p:cNvCxnSpPr>
              <a:cxnSpLocks noChangeShapeType="1"/>
              <a:stCxn id="675848" idx="3"/>
              <a:endCxn id="675847" idx="7"/>
            </p:cNvCxnSpPr>
            <p:nvPr/>
          </p:nvCxnSpPr>
          <p:spPr bwMode="auto">
            <a:xfrm flipH="1">
              <a:off x="3873" y="2237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5852" name="AutoShape 14"/>
            <p:cNvCxnSpPr>
              <a:cxnSpLocks noChangeShapeType="1"/>
              <a:stCxn id="675849" idx="1"/>
              <a:endCxn id="675847" idx="5"/>
            </p:cNvCxnSpPr>
            <p:nvPr/>
          </p:nvCxnSpPr>
          <p:spPr bwMode="auto">
            <a:xfrm flipH="1" flipV="1">
              <a:off x="3873" y="2729"/>
              <a:ext cx="330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5853" name="AutoShape 15"/>
            <p:cNvCxnSpPr>
              <a:cxnSpLocks noChangeShapeType="1"/>
              <a:stCxn id="675849" idx="7"/>
              <a:endCxn id="675846" idx="3"/>
            </p:cNvCxnSpPr>
            <p:nvPr/>
          </p:nvCxnSpPr>
          <p:spPr bwMode="auto">
            <a:xfrm flipV="1">
              <a:off x="4384" y="2729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5854" name="AutoShape 16"/>
            <p:cNvCxnSpPr>
              <a:cxnSpLocks noChangeShapeType="1"/>
              <a:stCxn id="675846" idx="6"/>
              <a:endCxn id="675850" idx="2"/>
            </p:cNvCxnSpPr>
            <p:nvPr/>
          </p:nvCxnSpPr>
          <p:spPr bwMode="auto">
            <a:xfrm>
              <a:off x="4939" y="2637"/>
              <a:ext cx="41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5855" name="AutoShape 17"/>
            <p:cNvCxnSpPr>
              <a:cxnSpLocks noChangeShapeType="1"/>
              <a:stCxn id="675848" idx="5"/>
              <a:endCxn id="675846" idx="1"/>
            </p:cNvCxnSpPr>
            <p:nvPr/>
          </p:nvCxnSpPr>
          <p:spPr bwMode="auto">
            <a:xfrm>
              <a:off x="4384" y="2237"/>
              <a:ext cx="331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5856" name="AutoShape 18"/>
            <p:cNvCxnSpPr>
              <a:cxnSpLocks noChangeShapeType="1"/>
              <a:stCxn id="675848" idx="4"/>
              <a:endCxn id="675849" idx="0"/>
            </p:cNvCxnSpPr>
            <p:nvPr/>
          </p:nvCxnSpPr>
          <p:spPr bwMode="auto">
            <a:xfrm>
              <a:off x="4294" y="2273"/>
              <a:ext cx="0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5857" name="Oval 19"/>
            <p:cNvSpPr>
              <a:spLocks noChangeArrowheads="1"/>
            </p:cNvSpPr>
            <p:nvPr/>
          </p:nvSpPr>
          <p:spPr bwMode="auto">
            <a:xfrm>
              <a:off x="4683" y="3498"/>
              <a:ext cx="256" cy="246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457200"/>
              <a:r>
                <a:rPr lang="en-US" altLang="zh-CN" sz="2000">
                  <a:latin typeface="Calibri" charset="0"/>
                  <a:cs typeface="ＭＳ Ｐゴシック" charset="0"/>
                </a:rPr>
                <a:t>Y</a:t>
              </a:r>
            </a:p>
          </p:txBody>
        </p:sp>
        <p:cxnSp>
          <p:nvCxnSpPr>
            <p:cNvPr id="675858" name="AutoShape 20"/>
            <p:cNvCxnSpPr>
              <a:cxnSpLocks noChangeShapeType="1"/>
              <a:stCxn id="675849" idx="5"/>
              <a:endCxn id="675857" idx="1"/>
            </p:cNvCxnSpPr>
            <p:nvPr/>
          </p:nvCxnSpPr>
          <p:spPr bwMode="auto">
            <a:xfrm>
              <a:off x="4384" y="3221"/>
              <a:ext cx="336" cy="3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5859" name="AutoShape 21"/>
            <p:cNvCxnSpPr>
              <a:cxnSpLocks noChangeShapeType="1"/>
              <a:stCxn id="675846" idx="4"/>
              <a:endCxn id="675857" idx="0"/>
            </p:cNvCxnSpPr>
            <p:nvPr/>
          </p:nvCxnSpPr>
          <p:spPr bwMode="auto">
            <a:xfrm>
              <a:off x="4806" y="2765"/>
              <a:ext cx="5" cy="7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5860" name="Text Box 22"/>
            <p:cNvSpPr txBox="1">
              <a:spLocks noChangeArrowheads="1"/>
            </p:cNvSpPr>
            <p:nvPr/>
          </p:nvSpPr>
          <p:spPr bwMode="auto">
            <a:xfrm>
              <a:off x="3873" y="2150"/>
              <a:ext cx="1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a</a:t>
              </a:r>
            </a:p>
          </p:txBody>
        </p:sp>
        <p:sp>
          <p:nvSpPr>
            <p:cNvPr id="675861" name="Text Box 23"/>
            <p:cNvSpPr txBox="1">
              <a:spLocks noChangeArrowheads="1"/>
            </p:cNvSpPr>
            <p:nvPr/>
          </p:nvSpPr>
          <p:spPr bwMode="auto">
            <a:xfrm>
              <a:off x="3865" y="2765"/>
              <a:ext cx="1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c</a:t>
              </a:r>
            </a:p>
          </p:txBody>
        </p:sp>
        <p:sp>
          <p:nvSpPr>
            <p:cNvPr id="675862" name="Text Box 24"/>
            <p:cNvSpPr txBox="1">
              <a:spLocks noChangeArrowheads="1"/>
            </p:cNvSpPr>
            <p:nvPr/>
          </p:nvSpPr>
          <p:spPr bwMode="auto">
            <a:xfrm>
              <a:off x="4550" y="2145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b</a:t>
              </a:r>
            </a:p>
          </p:txBody>
        </p:sp>
        <p:sp>
          <p:nvSpPr>
            <p:cNvPr id="675863" name="Text Box 25"/>
            <p:cNvSpPr txBox="1">
              <a:spLocks noChangeArrowheads="1"/>
            </p:cNvSpPr>
            <p:nvPr/>
          </p:nvSpPr>
          <p:spPr bwMode="auto">
            <a:xfrm>
              <a:off x="4507" y="2801"/>
              <a:ext cx="1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e</a:t>
              </a:r>
            </a:p>
          </p:txBody>
        </p:sp>
        <p:sp>
          <p:nvSpPr>
            <p:cNvPr id="675864" name="Text Box 26"/>
            <p:cNvSpPr txBox="1">
              <a:spLocks noChangeArrowheads="1"/>
            </p:cNvSpPr>
            <p:nvPr/>
          </p:nvSpPr>
          <p:spPr bwMode="auto">
            <a:xfrm>
              <a:off x="4123" y="2432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d</a:t>
              </a:r>
            </a:p>
          </p:txBody>
        </p:sp>
        <p:sp>
          <p:nvSpPr>
            <p:cNvPr id="675865" name="Text Box 27"/>
            <p:cNvSpPr txBox="1">
              <a:spLocks noChangeArrowheads="1"/>
            </p:cNvSpPr>
            <p:nvPr/>
          </p:nvSpPr>
          <p:spPr bwMode="auto">
            <a:xfrm>
              <a:off x="4425" y="3339"/>
              <a:ext cx="1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f</a:t>
              </a:r>
            </a:p>
          </p:txBody>
        </p:sp>
        <p:sp>
          <p:nvSpPr>
            <p:cNvPr id="675866" name="Text Box 28"/>
            <p:cNvSpPr txBox="1">
              <a:spLocks noChangeArrowheads="1"/>
            </p:cNvSpPr>
            <p:nvPr/>
          </p:nvSpPr>
          <p:spPr bwMode="auto">
            <a:xfrm>
              <a:off x="4784" y="3037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g</a:t>
              </a:r>
            </a:p>
          </p:txBody>
        </p:sp>
        <p:sp>
          <p:nvSpPr>
            <p:cNvPr id="675867" name="Text Box 29"/>
            <p:cNvSpPr txBox="1">
              <a:spLocks noChangeArrowheads="1"/>
            </p:cNvSpPr>
            <p:nvPr/>
          </p:nvSpPr>
          <p:spPr bwMode="auto">
            <a:xfrm>
              <a:off x="5067" y="2637"/>
              <a:ext cx="19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altLang="zh-CN" sz="2000">
                  <a:latin typeface="Calibri" charset="0"/>
                  <a:cs typeface="ＭＳ Ｐゴシック" charset="0"/>
                </a:rPr>
                <a:t>h</a:t>
              </a:r>
            </a:p>
          </p:txBody>
        </p:sp>
        <p:sp>
          <p:nvSpPr>
            <p:cNvPr id="675868" name="Text Box 30"/>
            <p:cNvSpPr txBox="1">
              <a:spLocks noChangeArrowheads="1"/>
            </p:cNvSpPr>
            <p:nvPr/>
          </p:nvSpPr>
          <p:spPr bwMode="auto">
            <a:xfrm>
              <a:off x="4038" y="2637"/>
              <a:ext cx="259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37931725" indent="-37474525" algn="l" defTabSz="4572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endParaRPr lang="zh-CN" altLang="en-US" sz="2000" baseline="-25000">
                <a:solidFill>
                  <a:schemeClr val="accent2"/>
                </a:solidFill>
                <a:latin typeface="Calibri" charset="0"/>
                <a:cs typeface="ＭＳ Ｐゴシック" charset="0"/>
              </a:endParaRPr>
            </a:p>
          </p:txBody>
        </p:sp>
      </p:grpSp>
      <p:sp>
        <p:nvSpPr>
          <p:cNvPr id="675869" name="Oval 29"/>
          <p:cNvSpPr>
            <a:spLocks noChangeArrowheads="1"/>
          </p:cNvSpPr>
          <p:nvPr/>
        </p:nvSpPr>
        <p:spPr bwMode="auto">
          <a:xfrm>
            <a:off x="2209800" y="4800600"/>
            <a:ext cx="381000" cy="381000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>
                <a:latin typeface="Calibri" charset="0"/>
              </a:rPr>
              <a:t>a</a:t>
            </a:r>
          </a:p>
        </p:txBody>
      </p:sp>
      <p:sp>
        <p:nvSpPr>
          <p:cNvPr id="675870" name="Oval 30"/>
          <p:cNvSpPr>
            <a:spLocks noChangeArrowheads="1"/>
          </p:cNvSpPr>
          <p:nvPr/>
        </p:nvSpPr>
        <p:spPr bwMode="auto">
          <a:xfrm>
            <a:off x="2209800" y="5486400"/>
            <a:ext cx="381000" cy="381000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>
                <a:latin typeface="Calibri" charset="0"/>
              </a:rPr>
              <a:t>c</a:t>
            </a:r>
          </a:p>
        </p:txBody>
      </p:sp>
      <p:sp>
        <p:nvSpPr>
          <p:cNvPr id="675871" name="Oval 31"/>
          <p:cNvSpPr>
            <a:spLocks noChangeArrowheads="1"/>
          </p:cNvSpPr>
          <p:nvPr/>
        </p:nvSpPr>
        <p:spPr bwMode="auto">
          <a:xfrm>
            <a:off x="2971800" y="4800600"/>
            <a:ext cx="381000" cy="381000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>
                <a:latin typeface="Calibri" charset="0"/>
              </a:rPr>
              <a:t>b</a:t>
            </a:r>
          </a:p>
        </p:txBody>
      </p:sp>
      <p:sp>
        <p:nvSpPr>
          <p:cNvPr id="675872" name="Oval 32"/>
          <p:cNvSpPr>
            <a:spLocks noChangeArrowheads="1"/>
          </p:cNvSpPr>
          <p:nvPr/>
        </p:nvSpPr>
        <p:spPr bwMode="auto">
          <a:xfrm>
            <a:off x="2971800" y="5486400"/>
            <a:ext cx="381000" cy="381000"/>
          </a:xfrm>
          <a:prstGeom prst="ellipse">
            <a:avLst/>
          </a:prstGeom>
          <a:solidFill>
            <a:srgbClr val="E8E8E8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000">
                <a:latin typeface="Calibri" charset="0"/>
              </a:rPr>
              <a:t>d</a:t>
            </a:r>
          </a:p>
        </p:txBody>
      </p:sp>
      <p:cxnSp>
        <p:nvCxnSpPr>
          <p:cNvPr id="675873" name="AutoShape 33"/>
          <p:cNvCxnSpPr>
            <a:cxnSpLocks noChangeShapeType="1"/>
            <a:stCxn id="675869" idx="4"/>
            <a:endCxn id="675870" idx="0"/>
          </p:cNvCxnSpPr>
          <p:nvPr/>
        </p:nvCxnSpPr>
        <p:spPr bwMode="auto">
          <a:xfrm>
            <a:off x="2400300" y="5191125"/>
            <a:ext cx="0" cy="2857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5874" name="AutoShape 34"/>
          <p:cNvCxnSpPr>
            <a:cxnSpLocks noChangeShapeType="1"/>
            <a:stCxn id="675870" idx="6"/>
            <a:endCxn id="675872" idx="2"/>
          </p:cNvCxnSpPr>
          <p:nvPr/>
        </p:nvCxnSpPr>
        <p:spPr bwMode="auto">
          <a:xfrm>
            <a:off x="2600325" y="5676900"/>
            <a:ext cx="361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5875" name="AutoShape 35"/>
          <p:cNvCxnSpPr>
            <a:cxnSpLocks noChangeShapeType="1"/>
            <a:stCxn id="675872" idx="0"/>
            <a:endCxn id="675871" idx="4"/>
          </p:cNvCxnSpPr>
          <p:nvPr/>
        </p:nvCxnSpPr>
        <p:spPr bwMode="auto">
          <a:xfrm flipV="1">
            <a:off x="3162300" y="5191125"/>
            <a:ext cx="0" cy="2857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5876" name="AutoShape 36"/>
          <p:cNvCxnSpPr>
            <a:cxnSpLocks noChangeShapeType="1"/>
            <a:stCxn id="675870" idx="7"/>
            <a:endCxn id="675871" idx="3"/>
          </p:cNvCxnSpPr>
          <p:nvPr/>
        </p:nvCxnSpPr>
        <p:spPr bwMode="auto">
          <a:xfrm flipV="1">
            <a:off x="2535238" y="5135563"/>
            <a:ext cx="492125" cy="396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5877" name="AutoShape 37"/>
          <p:cNvCxnSpPr>
            <a:cxnSpLocks noChangeShapeType="1"/>
            <a:stCxn id="675869" idx="5"/>
            <a:endCxn id="675872" idx="1"/>
          </p:cNvCxnSpPr>
          <p:nvPr/>
        </p:nvCxnSpPr>
        <p:spPr bwMode="auto">
          <a:xfrm>
            <a:off x="2535238" y="5135563"/>
            <a:ext cx="492125" cy="3968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5878" name="AutoShape 38"/>
          <p:cNvCxnSpPr>
            <a:cxnSpLocks noChangeShapeType="1"/>
            <a:stCxn id="675869" idx="6"/>
            <a:endCxn id="675871" idx="2"/>
          </p:cNvCxnSpPr>
          <p:nvPr/>
        </p:nvCxnSpPr>
        <p:spPr bwMode="auto">
          <a:xfrm>
            <a:off x="2600325" y="4991100"/>
            <a:ext cx="36195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75879" name="Group 39"/>
          <p:cNvGrpSpPr>
            <a:grpSpLocks/>
          </p:cNvGrpSpPr>
          <p:nvPr/>
        </p:nvGrpSpPr>
        <p:grpSpPr bwMode="auto">
          <a:xfrm>
            <a:off x="6629400" y="4495800"/>
            <a:ext cx="1295400" cy="1371600"/>
            <a:chOff x="4416" y="2880"/>
            <a:chExt cx="816" cy="864"/>
          </a:xfrm>
        </p:grpSpPr>
        <p:sp>
          <p:nvSpPr>
            <p:cNvPr id="675880" name="Oval 40"/>
            <p:cNvSpPr>
              <a:spLocks noChangeArrowheads="1"/>
            </p:cNvSpPr>
            <p:nvPr/>
          </p:nvSpPr>
          <p:spPr bwMode="auto">
            <a:xfrm>
              <a:off x="4416" y="2880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a</a:t>
              </a:r>
            </a:p>
          </p:txBody>
        </p:sp>
        <p:sp>
          <p:nvSpPr>
            <p:cNvPr id="675881" name="Oval 41"/>
            <p:cNvSpPr>
              <a:spLocks noChangeArrowheads="1"/>
            </p:cNvSpPr>
            <p:nvPr/>
          </p:nvSpPr>
          <p:spPr bwMode="auto">
            <a:xfrm>
              <a:off x="4416" y="3312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c</a:t>
              </a:r>
            </a:p>
          </p:txBody>
        </p:sp>
        <p:sp>
          <p:nvSpPr>
            <p:cNvPr id="675882" name="Oval 42"/>
            <p:cNvSpPr>
              <a:spLocks noChangeArrowheads="1"/>
            </p:cNvSpPr>
            <p:nvPr/>
          </p:nvSpPr>
          <p:spPr bwMode="auto">
            <a:xfrm>
              <a:off x="4896" y="2880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b</a:t>
              </a:r>
            </a:p>
          </p:txBody>
        </p:sp>
        <p:sp>
          <p:nvSpPr>
            <p:cNvPr id="675883" name="Oval 43"/>
            <p:cNvSpPr>
              <a:spLocks noChangeArrowheads="1"/>
            </p:cNvSpPr>
            <p:nvPr/>
          </p:nvSpPr>
          <p:spPr bwMode="auto">
            <a:xfrm>
              <a:off x="4992" y="3216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d</a:t>
              </a:r>
            </a:p>
          </p:txBody>
        </p:sp>
        <p:cxnSp>
          <p:nvCxnSpPr>
            <p:cNvPr id="675884" name="AutoShape 44"/>
            <p:cNvCxnSpPr>
              <a:cxnSpLocks noChangeShapeType="1"/>
              <a:stCxn id="675880" idx="4"/>
              <a:endCxn id="675881" idx="0"/>
            </p:cNvCxnSpPr>
            <p:nvPr/>
          </p:nvCxnSpPr>
          <p:spPr bwMode="auto">
            <a:xfrm>
              <a:off x="4536" y="3126"/>
              <a:ext cx="0" cy="1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5885" name="AutoShape 45"/>
            <p:cNvCxnSpPr>
              <a:cxnSpLocks noChangeShapeType="1"/>
              <a:stCxn id="675888" idx="7"/>
              <a:endCxn id="675883" idx="3"/>
            </p:cNvCxnSpPr>
            <p:nvPr/>
          </p:nvCxnSpPr>
          <p:spPr bwMode="auto">
            <a:xfrm flipV="1">
              <a:off x="4957" y="3427"/>
              <a:ext cx="70" cy="10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5886" name="AutoShape 46"/>
            <p:cNvCxnSpPr>
              <a:cxnSpLocks noChangeShapeType="1"/>
              <a:stCxn id="675881" idx="7"/>
              <a:endCxn id="675882" idx="3"/>
            </p:cNvCxnSpPr>
            <p:nvPr/>
          </p:nvCxnSpPr>
          <p:spPr bwMode="auto">
            <a:xfrm flipV="1">
              <a:off x="4621" y="3091"/>
              <a:ext cx="310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5887" name="AutoShape 47"/>
            <p:cNvCxnSpPr>
              <a:cxnSpLocks noChangeShapeType="1"/>
              <a:stCxn id="675880" idx="6"/>
              <a:endCxn id="675882" idx="2"/>
            </p:cNvCxnSpPr>
            <p:nvPr/>
          </p:nvCxnSpPr>
          <p:spPr bwMode="auto">
            <a:xfrm>
              <a:off x="4662" y="3000"/>
              <a:ext cx="228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75888" name="Oval 48"/>
            <p:cNvSpPr>
              <a:spLocks noChangeArrowheads="1"/>
            </p:cNvSpPr>
            <p:nvPr/>
          </p:nvSpPr>
          <p:spPr bwMode="auto">
            <a:xfrm>
              <a:off x="4752" y="350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50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02" y="5450538"/>
            <a:ext cx="113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 n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C++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Twitter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5221" y="160899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226" y="355559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Lover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284" y="4778752"/>
            <a:ext cx="726721" cy="787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9390"/>
            <a:ext cx="2868277" cy="28682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102037">
            <a:off x="2746986" y="1612970"/>
            <a:ext cx="2868277" cy="28682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35013">
            <a:off x="6247410" y="3580813"/>
            <a:ext cx="3551494" cy="35514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883214" y="956729"/>
            <a:ext cx="846460" cy="84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4670224" y="857309"/>
            <a:ext cx="846460" cy="8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02" y="5450538"/>
            <a:ext cx="113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 n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C++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Twitter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5221" y="160899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226" y="355559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Lover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2546" y="4307958"/>
            <a:ext cx="726721" cy="787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9390"/>
            <a:ext cx="2868277" cy="28682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102037">
            <a:off x="2746986" y="1612970"/>
            <a:ext cx="2868277" cy="28682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35013">
            <a:off x="6247410" y="3580813"/>
            <a:ext cx="3551494" cy="35514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883214" y="956729"/>
            <a:ext cx="846460" cy="84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4670224" y="857309"/>
            <a:ext cx="846460" cy="8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Stanford BasicGraph</a:t>
            </a:r>
          </a:p>
        </p:txBody>
      </p:sp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87369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00FF"/>
                </a:solidFill>
              </a:rPr>
              <a:t>The Stanford C++ library includes a </a:t>
            </a:r>
            <a:r>
              <a:rPr lang="en-US" altLang="zh-CN" dirty="0" err="1">
                <a:solidFill>
                  <a:srgbClr val="0000FF"/>
                </a:solidFill>
                <a:latin typeface="Consolas" charset="0"/>
              </a:rPr>
              <a:t>BasicGraph</a:t>
            </a:r>
            <a:r>
              <a:rPr lang="en-US" altLang="zh-CN" dirty="0">
                <a:solidFill>
                  <a:srgbClr val="0000FF"/>
                </a:solidFill>
              </a:rPr>
              <a:t> class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>
                <a:solidFill>
                  <a:srgbClr val="3366FF"/>
                </a:solidFill>
              </a:rPr>
              <a:t>Based on an older library class named </a:t>
            </a:r>
            <a:r>
              <a:rPr lang="en-US" altLang="zh-CN" dirty="0">
                <a:solidFill>
                  <a:srgbClr val="3366FF"/>
                </a:solidFill>
                <a:latin typeface="Consolas" charset="0"/>
              </a:rPr>
              <a:t>Graph</a:t>
            </a:r>
          </a:p>
          <a:p>
            <a:pPr lvl="1"/>
            <a:endParaRPr lang="en-US" altLang="zh-CN" sz="8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You can construct a graph and add vertices/edges:</a:t>
            </a:r>
          </a:p>
          <a:p>
            <a:pPr lvl="1">
              <a:buFontTx/>
              <a:buNone/>
            </a:pPr>
            <a:endParaRPr lang="en-US" altLang="zh-CN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>
                <a:latin typeface="Consolas" charset="0"/>
              </a:rPr>
              <a:t>#include "</a:t>
            </a:r>
            <a:r>
              <a:rPr lang="en-US" altLang="zh-CN" sz="2000" dirty="0" err="1">
                <a:latin typeface="Consolas" charset="0"/>
              </a:rPr>
              <a:t>basicgraph.h</a:t>
            </a:r>
            <a:r>
              <a:rPr lang="en-US" altLang="zh-CN" sz="2000" dirty="0">
                <a:latin typeface="Consolas" charset="0"/>
              </a:rPr>
              <a:t>"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>
                <a:latin typeface="Consolas" charset="0"/>
              </a:rPr>
              <a:t>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BasicGraph</a:t>
            </a:r>
            <a:r>
              <a:rPr lang="en-US" altLang="zh-CN" sz="2000" dirty="0">
                <a:latin typeface="Consolas" charset="0"/>
              </a:rPr>
              <a:t> graph;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graph.addVertex</a:t>
            </a:r>
            <a:r>
              <a:rPr lang="en-US" altLang="zh-CN" sz="2000" dirty="0">
                <a:latin typeface="Consolas" charset="0"/>
              </a:rPr>
              <a:t>("a");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graph.addVertex</a:t>
            </a:r>
            <a:r>
              <a:rPr lang="en-US" altLang="zh-CN" sz="2000" dirty="0">
                <a:latin typeface="Consolas" charset="0"/>
              </a:rPr>
              <a:t>("b");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graph.addVertex</a:t>
            </a:r>
            <a:r>
              <a:rPr lang="en-US" altLang="zh-CN" sz="2000" dirty="0">
                <a:latin typeface="Consolas" charset="0"/>
              </a:rPr>
              <a:t>("c");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graph.addVertex</a:t>
            </a:r>
            <a:r>
              <a:rPr lang="en-US" altLang="zh-CN" sz="2000" dirty="0">
                <a:latin typeface="Consolas" charset="0"/>
              </a:rPr>
              <a:t>("d");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graph.addEdge</a:t>
            </a:r>
            <a:r>
              <a:rPr lang="en-US" altLang="zh-CN" sz="2000" dirty="0">
                <a:latin typeface="Consolas" charset="0"/>
              </a:rPr>
              <a:t>("a", "c");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graph.addEdge</a:t>
            </a:r>
            <a:r>
              <a:rPr lang="en-US" altLang="zh-CN" sz="2000" dirty="0">
                <a:latin typeface="Consolas" charset="0"/>
              </a:rPr>
              <a:t>("b", "c");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graph.addEdge</a:t>
            </a:r>
            <a:r>
              <a:rPr lang="en-US" altLang="zh-CN" sz="2000" dirty="0">
                <a:latin typeface="Consolas" charset="0"/>
              </a:rPr>
              <a:t>("c", "b");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graph.addEdge</a:t>
            </a:r>
            <a:r>
              <a:rPr lang="en-US" altLang="zh-CN" sz="2000" dirty="0">
                <a:latin typeface="Consolas" charset="0"/>
              </a:rPr>
              <a:t>("b", "d");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graph.addEdge</a:t>
            </a:r>
            <a:r>
              <a:rPr lang="en-US" altLang="zh-CN" sz="2000" dirty="0">
                <a:latin typeface="Consolas" charset="0"/>
              </a:rPr>
              <a:t>("c", "d");</a:t>
            </a:r>
          </a:p>
        </p:txBody>
      </p:sp>
      <p:grpSp>
        <p:nvGrpSpPr>
          <p:cNvPr id="696324" name="Group 4"/>
          <p:cNvGrpSpPr>
            <a:grpSpLocks/>
          </p:cNvGrpSpPr>
          <p:nvPr/>
        </p:nvGrpSpPr>
        <p:grpSpPr bwMode="auto">
          <a:xfrm>
            <a:off x="5068749" y="3241549"/>
            <a:ext cx="2902442" cy="2605064"/>
            <a:chOff x="3648" y="2304"/>
            <a:chExt cx="1056" cy="960"/>
          </a:xfrm>
        </p:grpSpPr>
        <p:sp>
          <p:nvSpPr>
            <p:cNvPr id="696325" name="Oval 5"/>
            <p:cNvSpPr>
              <a:spLocks noChangeArrowheads="1"/>
            </p:cNvSpPr>
            <p:nvPr/>
          </p:nvSpPr>
          <p:spPr bwMode="auto">
            <a:xfrm>
              <a:off x="3744" y="2352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a</a:t>
              </a:r>
            </a:p>
          </p:txBody>
        </p:sp>
        <p:sp>
          <p:nvSpPr>
            <p:cNvPr id="696326" name="Oval 6"/>
            <p:cNvSpPr>
              <a:spLocks noChangeArrowheads="1"/>
            </p:cNvSpPr>
            <p:nvPr/>
          </p:nvSpPr>
          <p:spPr bwMode="auto">
            <a:xfrm>
              <a:off x="3648" y="2976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c</a:t>
              </a:r>
            </a:p>
          </p:txBody>
        </p:sp>
        <p:sp>
          <p:nvSpPr>
            <p:cNvPr id="696327" name="Oval 7"/>
            <p:cNvSpPr>
              <a:spLocks noChangeArrowheads="1"/>
            </p:cNvSpPr>
            <p:nvPr/>
          </p:nvSpPr>
          <p:spPr bwMode="auto">
            <a:xfrm>
              <a:off x="4464" y="230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b</a:t>
              </a:r>
            </a:p>
          </p:txBody>
        </p:sp>
        <p:sp>
          <p:nvSpPr>
            <p:cNvPr id="696328" name="Oval 8"/>
            <p:cNvSpPr>
              <a:spLocks noChangeArrowheads="1"/>
            </p:cNvSpPr>
            <p:nvPr/>
          </p:nvSpPr>
          <p:spPr bwMode="auto">
            <a:xfrm>
              <a:off x="4320" y="3024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d</a:t>
              </a:r>
            </a:p>
          </p:txBody>
        </p:sp>
        <p:cxnSp>
          <p:nvCxnSpPr>
            <p:cNvPr id="696329" name="AutoShape 9"/>
            <p:cNvCxnSpPr>
              <a:cxnSpLocks noChangeShapeType="1"/>
              <a:stCxn id="696325" idx="4"/>
              <a:endCxn id="696326" idx="0"/>
            </p:cNvCxnSpPr>
            <p:nvPr/>
          </p:nvCxnSpPr>
          <p:spPr bwMode="auto">
            <a:xfrm flipH="1">
              <a:off x="3768" y="2598"/>
              <a:ext cx="96" cy="37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6330" name="AutoShape 10"/>
            <p:cNvCxnSpPr>
              <a:cxnSpLocks noChangeShapeType="1"/>
            </p:cNvCxnSpPr>
            <p:nvPr/>
          </p:nvCxnSpPr>
          <p:spPr bwMode="auto">
            <a:xfrm>
              <a:off x="3888" y="3072"/>
              <a:ext cx="420" cy="4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6331" name="AutoShape 11"/>
            <p:cNvCxnSpPr>
              <a:cxnSpLocks noChangeShapeType="1"/>
              <a:stCxn id="696328" idx="0"/>
              <a:endCxn id="696327" idx="4"/>
            </p:cNvCxnSpPr>
            <p:nvPr/>
          </p:nvCxnSpPr>
          <p:spPr bwMode="auto">
            <a:xfrm flipV="1">
              <a:off x="4440" y="2550"/>
              <a:ext cx="144" cy="4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6332" name="AutoShape 12"/>
            <p:cNvCxnSpPr>
              <a:cxnSpLocks noChangeShapeType="1"/>
            </p:cNvCxnSpPr>
            <p:nvPr/>
          </p:nvCxnSpPr>
          <p:spPr bwMode="auto">
            <a:xfrm flipV="1">
              <a:off x="3840" y="2496"/>
              <a:ext cx="646" cy="49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6333" name="AutoShape 13"/>
            <p:cNvCxnSpPr>
              <a:cxnSpLocks noChangeShapeType="1"/>
            </p:cNvCxnSpPr>
            <p:nvPr/>
          </p:nvCxnSpPr>
          <p:spPr bwMode="auto">
            <a:xfrm flipV="1">
              <a:off x="3888" y="2544"/>
              <a:ext cx="646" cy="49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19222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BasicGraph members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43573"/>
            <a:ext cx="8839200" cy="51816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2000">
                <a:latin typeface="Consolas" charset="0"/>
              </a:rPr>
              <a:t>#include "basicgraph.h"   </a:t>
            </a:r>
            <a:r>
              <a:rPr lang="en-US" altLang="zh-CN" sz="2000">
                <a:solidFill>
                  <a:srgbClr val="008000"/>
                </a:solidFill>
                <a:latin typeface="Consolas" charset="0"/>
              </a:rPr>
              <a:t>// a directed, weighted graph</a:t>
            </a:r>
          </a:p>
        </p:txBody>
      </p:sp>
      <p:graphicFrame>
        <p:nvGraphicFramePr>
          <p:cNvPr id="69734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172662"/>
              </p:ext>
            </p:extLst>
          </p:nvPr>
        </p:nvGraphicFramePr>
        <p:xfrm>
          <a:off x="228600" y="1462673"/>
          <a:ext cx="8686800" cy="5059680"/>
        </p:xfrm>
        <a:graphic>
          <a:graphicData uri="http://schemas.openxmlformats.org/drawingml/2006/table">
            <a:tbl>
              <a:tblPr/>
              <a:tblGrid>
                <a:gridCol w="3317875"/>
                <a:gridCol w="5368925"/>
              </a:tblGrid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.addEdge(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v2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adds an edge between two vertexes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.addVertex(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name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adds a vertex to the graph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.clear();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all vertexes/edges from the graph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.getEdgeSet()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.getEdgeSet(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all edges, or all edges that start at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,</a:t>
                      </a:r>
                      <a:b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</a:b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as a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Set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of pointers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.getNeighbors(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 set of all vertices that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has an edge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.getVertex(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name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pointer to vertex with the given name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.getVertexSet()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 set of all vertexes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.isNeighbor(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v2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there is an edge from vertex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to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v2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.isEmpty()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true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queue contains no vertexes/edges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.removeEdge(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v2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an edge from the graph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.removeVertex(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name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 vertex from the graph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.size()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number of vertexes in the graph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toString()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 string such as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"{a, b, c, a -&gt; b}"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17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BasicGraph members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43573"/>
            <a:ext cx="8839200" cy="51816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2000">
                <a:latin typeface="Consolas" charset="0"/>
              </a:rPr>
              <a:t>#include "basicgraph.h"   </a:t>
            </a:r>
            <a:r>
              <a:rPr lang="en-US" altLang="zh-CN" sz="2000">
                <a:solidFill>
                  <a:srgbClr val="008000"/>
                </a:solidFill>
                <a:latin typeface="Consolas" charset="0"/>
              </a:rPr>
              <a:t>// a directed, weighted graph</a:t>
            </a:r>
          </a:p>
        </p:txBody>
      </p:sp>
      <p:graphicFrame>
        <p:nvGraphicFramePr>
          <p:cNvPr id="69734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276343"/>
              </p:ext>
            </p:extLst>
          </p:nvPr>
        </p:nvGraphicFramePr>
        <p:xfrm>
          <a:off x="228600" y="1462673"/>
          <a:ext cx="8686800" cy="5059680"/>
        </p:xfrm>
        <a:graphic>
          <a:graphicData uri="http://schemas.openxmlformats.org/drawingml/2006/table">
            <a:tbl>
              <a:tblPr/>
              <a:tblGrid>
                <a:gridCol w="3317875"/>
                <a:gridCol w="5368925"/>
              </a:tblGrid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.addEdge(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v2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adds an edge between two vertexes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.addVertex(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name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adds a vertex to the graph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.clear();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all vertexes/edges from the graph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.getEdgeSet()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.getEdgeSet(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all edges, or all edges that start at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,</a:t>
                      </a:r>
                      <a:b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</a:b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as a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Set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of pointers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.getNeighbors(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 set of all vertices that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has an edge to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.getVertex(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name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pointer to vertex with the given name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.getVertexSet()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 set of all vertexes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.isNeighbor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v2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there is an edge from vertex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to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v2</a:t>
                      </a:r>
                      <a:endParaRPr kumimoji="0" lang="en-US" altLang="zh-CN" sz="18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.isEmpty()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true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queue contains no vertexes/edges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.removeEdge(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v2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an edge from the graph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.removeVertex(</a:t>
                      </a: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name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removes a vertex from the graph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.size()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number of vertexes in the graph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g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toString()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returns a string such as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"{a, b, c, a -&gt; b}"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163350" y="3120382"/>
            <a:ext cx="2463214" cy="635027"/>
          </a:xfrm>
          <a:prstGeom prst="roundRect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3350" y="3798320"/>
            <a:ext cx="2463214" cy="635027"/>
          </a:xfrm>
          <a:prstGeom prst="roundRect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3350" y="2428849"/>
            <a:ext cx="2463214" cy="635027"/>
          </a:xfrm>
          <a:prstGeom prst="roundRect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92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Using BasicGraph</a:t>
            </a:r>
          </a:p>
        </p:txBody>
      </p:sp>
      <p:sp>
        <p:nvSpPr>
          <p:cNvPr id="69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altLang="zh-CN" dirty="0"/>
              <a:t>The graph stores a </a:t>
            </a:r>
            <a:r>
              <a:rPr lang="en-US" altLang="zh-CN" dirty="0" err="1"/>
              <a:t>struct</a:t>
            </a:r>
            <a:r>
              <a:rPr lang="en-US" altLang="zh-CN" dirty="0"/>
              <a:t> of information about each vertex/edge: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zh-CN" sz="800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zh-CN" sz="2000" dirty="0" err="1">
                <a:latin typeface="Consolas" charset="0"/>
              </a:rPr>
              <a:t>struct</a:t>
            </a:r>
            <a:r>
              <a:rPr lang="en-US" altLang="zh-CN" sz="2000" dirty="0">
                <a:latin typeface="Consolas" charset="0"/>
              </a:rPr>
              <a:t> </a:t>
            </a:r>
            <a:r>
              <a:rPr lang="en-US" altLang="zh-CN" sz="2000" b="1" dirty="0">
                <a:latin typeface="Consolas" charset="0"/>
              </a:rPr>
              <a:t>Vertex</a:t>
            </a:r>
            <a:r>
              <a:rPr lang="en-US" altLang="zh-CN" sz="2000" dirty="0">
                <a:latin typeface="Consolas" charset="0"/>
              </a:rPr>
              <a:t> {            </a:t>
            </a:r>
            <a:r>
              <a:rPr lang="en-US" altLang="zh-CN" sz="2000" dirty="0" err="1">
                <a:latin typeface="Consolas" charset="0"/>
              </a:rPr>
              <a:t>struct</a:t>
            </a:r>
            <a:r>
              <a:rPr lang="en-US" altLang="zh-CN" sz="2000" dirty="0">
                <a:latin typeface="Consolas" charset="0"/>
              </a:rPr>
              <a:t> </a:t>
            </a:r>
            <a:r>
              <a:rPr lang="en-US" altLang="zh-CN" sz="2000" b="1" dirty="0">
                <a:latin typeface="Consolas" charset="0"/>
              </a:rPr>
              <a:t>Edge</a:t>
            </a:r>
            <a:r>
              <a:rPr lang="en-US" altLang="zh-CN" sz="2000" dirty="0">
                <a:latin typeface="Consolas" charset="0"/>
              </a:rPr>
              <a:t> {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zh-CN" sz="2000" dirty="0">
                <a:latin typeface="Consolas" charset="0"/>
              </a:rPr>
              <a:t>    string </a:t>
            </a:r>
            <a:r>
              <a:rPr lang="en-US" altLang="zh-CN" sz="2000" b="1" dirty="0">
                <a:latin typeface="Consolas" charset="0"/>
              </a:rPr>
              <a:t>name</a:t>
            </a:r>
            <a:r>
              <a:rPr lang="en-US" altLang="zh-CN" sz="2000" dirty="0">
                <a:latin typeface="Consolas" charset="0"/>
              </a:rPr>
              <a:t>;               Vertex* </a:t>
            </a:r>
            <a:r>
              <a:rPr lang="en-US" altLang="zh-CN" sz="2000" b="1" dirty="0">
                <a:latin typeface="Consolas" charset="0"/>
              </a:rPr>
              <a:t>start</a:t>
            </a:r>
            <a:r>
              <a:rPr lang="en-US" altLang="zh-CN" sz="2000" dirty="0">
                <a:latin typeface="Consolas" charset="0"/>
              </a:rPr>
              <a:t>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zh-CN" sz="2000" dirty="0">
                <a:latin typeface="Consolas" charset="0"/>
              </a:rPr>
              <a:t>    Set&lt;Edge*&gt; </a:t>
            </a:r>
            <a:r>
              <a:rPr lang="en-US" altLang="zh-CN" sz="2000" b="1" dirty="0">
                <a:latin typeface="Consolas" charset="0"/>
              </a:rPr>
              <a:t>edges</a:t>
            </a:r>
            <a:r>
              <a:rPr lang="en-US" altLang="zh-CN" sz="2000" dirty="0">
                <a:latin typeface="Consolas" charset="0"/>
              </a:rPr>
              <a:t>;          Vertex* </a:t>
            </a:r>
            <a:r>
              <a:rPr lang="en-US" altLang="zh-CN" sz="2000" b="1" dirty="0">
                <a:latin typeface="Consolas" charset="0"/>
              </a:rPr>
              <a:t>finish</a:t>
            </a:r>
            <a:r>
              <a:rPr lang="en-US" altLang="zh-CN" sz="2000" dirty="0">
                <a:latin typeface="Consolas" charset="0"/>
              </a:rPr>
              <a:t>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zh-CN" sz="2000" dirty="0">
                <a:latin typeface="Consolas" charset="0"/>
              </a:rPr>
              <a:t>    double </a:t>
            </a:r>
            <a:r>
              <a:rPr lang="en-US" altLang="zh-CN" sz="2000" b="1" dirty="0">
                <a:latin typeface="Consolas" charset="0"/>
              </a:rPr>
              <a:t>cost</a:t>
            </a:r>
            <a:r>
              <a:rPr lang="en-US" altLang="zh-CN" sz="2000" dirty="0" smtClean="0">
                <a:latin typeface="Consolas" charset="0"/>
              </a:rPr>
              <a:t>;               </a:t>
            </a:r>
            <a:r>
              <a:rPr lang="en-US" altLang="zh-CN" sz="2000" dirty="0">
                <a:latin typeface="Consolas" charset="0"/>
              </a:rPr>
              <a:t>double </a:t>
            </a:r>
            <a:r>
              <a:rPr lang="en-US" altLang="zh-CN" sz="2000" b="1" dirty="0">
                <a:latin typeface="Consolas" charset="0"/>
              </a:rPr>
              <a:t>weight</a:t>
            </a:r>
            <a:r>
              <a:rPr lang="en-US" altLang="zh-CN" sz="2000" dirty="0">
                <a:latin typeface="Consolas" charset="0"/>
              </a:rPr>
              <a:t>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zh-CN" sz="2000" dirty="0" smtClean="0">
                <a:latin typeface="Consolas" charset="0"/>
              </a:rPr>
              <a:t>    </a:t>
            </a:r>
            <a:r>
              <a:rPr lang="en-US" altLang="zh-CN" sz="2000" dirty="0" smtClean="0">
                <a:solidFill>
                  <a:srgbClr val="FF0000"/>
                </a:solidFill>
                <a:latin typeface="Consolas" charset="0"/>
              </a:rPr>
              <a:t>// other stuff		// other stuff</a:t>
            </a:r>
            <a:endParaRPr lang="en-US" altLang="zh-CN" sz="2000" dirty="0" smtClean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zh-CN" sz="2000" dirty="0" smtClean="0">
                <a:latin typeface="Consolas" charset="0"/>
              </a:rPr>
              <a:t>};				   </a:t>
            </a:r>
            <a:r>
              <a:rPr lang="en-US" altLang="zh-CN" sz="2000" dirty="0">
                <a:latin typeface="Consolas" charset="0"/>
              </a:rPr>
              <a:t>};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zh-CN" sz="2000" dirty="0">
              <a:latin typeface="Consolas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US" altLang="zh-CN" dirty="0" smtClean="0"/>
              <a:t>You </a:t>
            </a:r>
            <a:r>
              <a:rPr lang="en-US" altLang="zh-CN" dirty="0"/>
              <a:t>can use these to help implement graph algorithms: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zh-CN" sz="800" dirty="0">
              <a:latin typeface="Consolas" charset="0"/>
            </a:endParaRP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zh-CN" sz="2000" dirty="0" smtClean="0">
                <a:latin typeface="Consolas" charset="0"/>
              </a:rPr>
              <a:t>Vertex * </a:t>
            </a:r>
            <a:r>
              <a:rPr lang="en-US" altLang="zh-CN" sz="2000" dirty="0" err="1">
                <a:latin typeface="Consolas" charset="0"/>
              </a:rPr>
              <a:t>vertC</a:t>
            </a:r>
            <a:r>
              <a:rPr lang="en-US" altLang="zh-CN" sz="2000" dirty="0">
                <a:latin typeface="Consolas" charset="0"/>
              </a:rPr>
              <a:t> = </a:t>
            </a:r>
            <a:r>
              <a:rPr lang="en-US" altLang="zh-CN" sz="2000" dirty="0" err="1">
                <a:latin typeface="Consolas" charset="0"/>
              </a:rPr>
              <a:t>graph.getVertex</a:t>
            </a:r>
            <a:r>
              <a:rPr lang="en-US" altLang="zh-CN" sz="2000" dirty="0">
                <a:latin typeface="Consolas" charset="0"/>
              </a:rPr>
              <a:t>("c")</a:t>
            </a:r>
            <a:r>
              <a:rPr lang="en-US" altLang="zh-CN" sz="2000" dirty="0" smtClean="0">
                <a:latin typeface="Consolas" charset="0"/>
              </a:rPr>
              <a:t>;</a:t>
            </a:r>
          </a:p>
          <a:p>
            <a:pPr lvl="1">
              <a:lnSpc>
                <a:spcPct val="70000"/>
              </a:lnSpc>
              <a:buFontTx/>
              <a:buNone/>
            </a:pPr>
            <a:r>
              <a:rPr lang="en-US" altLang="zh-CN" sz="2000" dirty="0" smtClean="0">
                <a:latin typeface="Consolas" charset="0"/>
              </a:rPr>
              <a:t>Edge * </a:t>
            </a:r>
            <a:r>
              <a:rPr lang="en-US" altLang="zh-CN" sz="2000" dirty="0" err="1" smtClean="0">
                <a:latin typeface="Consolas" charset="0"/>
              </a:rPr>
              <a:t>edgeAC</a:t>
            </a:r>
            <a:r>
              <a:rPr lang="en-US" altLang="zh-CN" sz="2000" dirty="0" smtClean="0">
                <a:latin typeface="Consolas" charset="0"/>
              </a:rPr>
              <a:t> = </a:t>
            </a:r>
            <a:r>
              <a:rPr lang="en-US" altLang="zh-CN" sz="2000" dirty="0" err="1" smtClean="0">
                <a:latin typeface="Consolas" charset="0"/>
              </a:rPr>
              <a:t>graph.getEdge</a:t>
            </a:r>
            <a:r>
              <a:rPr lang="en-US" altLang="zh-CN" sz="2000" dirty="0" smtClean="0">
                <a:latin typeface="Consolas" charset="0"/>
              </a:rPr>
              <a:t>("a</a:t>
            </a:r>
            <a:r>
              <a:rPr lang="en-US" altLang="zh-CN" sz="2000" dirty="0">
                <a:latin typeface="Consolas" charset="0"/>
              </a:rPr>
              <a:t>"</a:t>
            </a:r>
            <a:r>
              <a:rPr lang="en-US" altLang="zh-CN" sz="2000" dirty="0" smtClean="0">
                <a:latin typeface="Consolas" charset="0"/>
              </a:rPr>
              <a:t>, "c</a:t>
            </a:r>
            <a:r>
              <a:rPr lang="en-US" altLang="zh-CN" sz="2000" dirty="0">
                <a:latin typeface="Consolas" charset="0"/>
              </a:rPr>
              <a:t>"</a:t>
            </a:r>
            <a:r>
              <a:rPr lang="en-US" altLang="zh-CN" sz="2000" dirty="0" smtClean="0">
                <a:latin typeface="Consolas" charset="0"/>
              </a:rPr>
              <a:t>);</a:t>
            </a:r>
            <a:endParaRPr lang="en-US" altLang="zh-CN" sz="2000" dirty="0">
              <a:latin typeface="Consolas" charset="0"/>
            </a:endParaRPr>
          </a:p>
        </p:txBody>
      </p:sp>
      <p:grpSp>
        <p:nvGrpSpPr>
          <p:cNvPr id="698372" name="Group 4"/>
          <p:cNvGrpSpPr>
            <a:grpSpLocks/>
          </p:cNvGrpSpPr>
          <p:nvPr/>
        </p:nvGrpSpPr>
        <p:grpSpPr bwMode="auto">
          <a:xfrm>
            <a:off x="7239000" y="2286000"/>
            <a:ext cx="1752600" cy="1524000"/>
            <a:chOff x="4560" y="1488"/>
            <a:chExt cx="1104" cy="960"/>
          </a:xfrm>
        </p:grpSpPr>
        <p:sp>
          <p:nvSpPr>
            <p:cNvPr id="698373" name="Oval 5"/>
            <p:cNvSpPr>
              <a:spLocks noChangeArrowheads="1"/>
            </p:cNvSpPr>
            <p:nvPr/>
          </p:nvSpPr>
          <p:spPr bwMode="auto">
            <a:xfrm>
              <a:off x="4704" y="1536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a</a:t>
              </a:r>
            </a:p>
          </p:txBody>
        </p:sp>
        <p:sp>
          <p:nvSpPr>
            <p:cNvPr id="698374" name="Oval 6"/>
            <p:cNvSpPr>
              <a:spLocks noChangeArrowheads="1"/>
            </p:cNvSpPr>
            <p:nvPr/>
          </p:nvSpPr>
          <p:spPr bwMode="auto">
            <a:xfrm>
              <a:off x="4608" y="2160"/>
              <a:ext cx="240" cy="240"/>
            </a:xfrm>
            <a:prstGeom prst="ellipse">
              <a:avLst/>
            </a:prstGeom>
            <a:solidFill>
              <a:srgbClr val="E8E8E8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c</a:t>
              </a:r>
            </a:p>
          </p:txBody>
        </p:sp>
        <p:sp>
          <p:nvSpPr>
            <p:cNvPr id="698375" name="Oval 7"/>
            <p:cNvSpPr>
              <a:spLocks noChangeArrowheads="1"/>
            </p:cNvSpPr>
            <p:nvPr/>
          </p:nvSpPr>
          <p:spPr bwMode="auto">
            <a:xfrm>
              <a:off x="5424" y="1488"/>
              <a:ext cx="240" cy="240"/>
            </a:xfrm>
            <a:prstGeom prst="ellipse">
              <a:avLst/>
            </a:prstGeom>
            <a:solidFill>
              <a:srgbClr val="99CC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b</a:t>
              </a:r>
            </a:p>
          </p:txBody>
        </p:sp>
        <p:sp>
          <p:nvSpPr>
            <p:cNvPr id="698376" name="Oval 8"/>
            <p:cNvSpPr>
              <a:spLocks noChangeArrowheads="1"/>
            </p:cNvSpPr>
            <p:nvPr/>
          </p:nvSpPr>
          <p:spPr bwMode="auto">
            <a:xfrm>
              <a:off x="5280" y="2208"/>
              <a:ext cx="240" cy="240"/>
            </a:xfrm>
            <a:prstGeom prst="ellipse">
              <a:avLst/>
            </a:prstGeom>
            <a:solidFill>
              <a:srgbClr val="99CC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sz="2000">
                  <a:latin typeface="Calibri" charset="0"/>
                </a:rPr>
                <a:t>d</a:t>
              </a:r>
            </a:p>
          </p:txBody>
        </p:sp>
        <p:cxnSp>
          <p:nvCxnSpPr>
            <p:cNvPr id="698377" name="AutoShape 9"/>
            <p:cNvCxnSpPr>
              <a:cxnSpLocks noChangeShapeType="1"/>
              <a:stCxn id="698373" idx="4"/>
              <a:endCxn id="698374" idx="0"/>
            </p:cNvCxnSpPr>
            <p:nvPr/>
          </p:nvCxnSpPr>
          <p:spPr bwMode="auto">
            <a:xfrm flipH="1">
              <a:off x="4728" y="1782"/>
              <a:ext cx="96" cy="37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8378" name="AutoShape 10"/>
            <p:cNvCxnSpPr>
              <a:cxnSpLocks noChangeShapeType="1"/>
              <a:stCxn id="698374" idx="6"/>
              <a:endCxn id="698376" idx="2"/>
            </p:cNvCxnSpPr>
            <p:nvPr/>
          </p:nvCxnSpPr>
          <p:spPr bwMode="auto">
            <a:xfrm>
              <a:off x="4854" y="2280"/>
              <a:ext cx="420" cy="4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8379" name="AutoShape 11"/>
            <p:cNvCxnSpPr>
              <a:cxnSpLocks noChangeShapeType="1"/>
              <a:stCxn id="698376" idx="0"/>
              <a:endCxn id="698375" idx="4"/>
            </p:cNvCxnSpPr>
            <p:nvPr/>
          </p:nvCxnSpPr>
          <p:spPr bwMode="auto">
            <a:xfrm flipV="1">
              <a:off x="5400" y="1734"/>
              <a:ext cx="144" cy="4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8380" name="AutoShape 12"/>
            <p:cNvCxnSpPr>
              <a:cxnSpLocks noChangeShapeType="1"/>
            </p:cNvCxnSpPr>
            <p:nvPr/>
          </p:nvCxnSpPr>
          <p:spPr bwMode="auto">
            <a:xfrm flipV="1">
              <a:off x="4800" y="1680"/>
              <a:ext cx="646" cy="49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98381" name="Text Box 13"/>
            <p:cNvSpPr txBox="1">
              <a:spLocks noChangeArrowheads="1"/>
            </p:cNvSpPr>
            <p:nvPr/>
          </p:nvSpPr>
          <p:spPr bwMode="auto">
            <a:xfrm>
              <a:off x="4560" y="1824"/>
              <a:ext cx="1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1">
                  <a:solidFill>
                    <a:schemeClr val="accent2"/>
                  </a:solidFill>
                  <a:latin typeface="Calibri" charset="0"/>
                </a:rPr>
                <a:t>3</a:t>
              </a:r>
            </a:p>
          </p:txBody>
        </p:sp>
        <p:cxnSp>
          <p:nvCxnSpPr>
            <p:cNvPr id="698382" name="AutoShape 14"/>
            <p:cNvCxnSpPr>
              <a:cxnSpLocks noChangeShapeType="1"/>
            </p:cNvCxnSpPr>
            <p:nvPr/>
          </p:nvCxnSpPr>
          <p:spPr bwMode="auto">
            <a:xfrm flipV="1">
              <a:off x="4848" y="1728"/>
              <a:ext cx="646" cy="49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9847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02" y="5450538"/>
            <a:ext cx="113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 n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C++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Twitter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5221" y="160899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226" y="355559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Lover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284" y="4778752"/>
            <a:ext cx="726721" cy="787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9390"/>
            <a:ext cx="2868277" cy="28682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102037">
            <a:off x="2746986" y="1612970"/>
            <a:ext cx="2868277" cy="28682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35013">
            <a:off x="6247410" y="3580813"/>
            <a:ext cx="3551494" cy="35514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883214" y="956729"/>
            <a:ext cx="846460" cy="84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4670224" y="857309"/>
            <a:ext cx="846460" cy="8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2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First Graph</a:t>
            </a:r>
            <a:endParaRPr lang="en-US" altLang="zh-CN" dirty="0"/>
          </a:p>
        </p:txBody>
      </p:sp>
      <p:sp>
        <p:nvSpPr>
          <p:cNvPr id="3" name="Oval 2"/>
          <p:cNvSpPr/>
          <p:nvPr/>
        </p:nvSpPr>
        <p:spPr>
          <a:xfrm>
            <a:off x="3787877" y="1806539"/>
            <a:ext cx="1193291" cy="1193291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63819" y="3929707"/>
            <a:ext cx="1193291" cy="1193291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B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571472" y="3634092"/>
            <a:ext cx="1193291" cy="1193291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C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733139" y="4083870"/>
            <a:ext cx="1653090" cy="1861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3852695" y="4335690"/>
            <a:ext cx="1566377" cy="1852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3315394" y="3021845"/>
            <a:ext cx="691435" cy="8412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8" y="801410"/>
            <a:ext cx="1788719" cy="17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There are other representations…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744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… this is the one we are going to use.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686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02" y="5450538"/>
            <a:ext cx="113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 n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C++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Twitter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5221" y="160899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226" y="355559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Lover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231" y="4307959"/>
            <a:ext cx="726721" cy="787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9390"/>
            <a:ext cx="2868277" cy="28682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102037">
            <a:off x="2746986" y="1612970"/>
            <a:ext cx="2868277" cy="28682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35013">
            <a:off x="6247410" y="3580813"/>
            <a:ext cx="3551494" cy="35514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883214" y="956729"/>
            <a:ext cx="846460" cy="84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4670224" y="857309"/>
            <a:ext cx="846460" cy="8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3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02" y="5450538"/>
            <a:ext cx="113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 n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C++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Twitter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5221" y="160899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226" y="355559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Lover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7756" y="3826215"/>
            <a:ext cx="726721" cy="787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9390"/>
            <a:ext cx="2868277" cy="28682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102037">
            <a:off x="2746986" y="1612970"/>
            <a:ext cx="2868277" cy="28682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35013">
            <a:off x="6247410" y="3580813"/>
            <a:ext cx="3551494" cy="35514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883214" y="956729"/>
            <a:ext cx="846460" cy="84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4670224" y="857309"/>
            <a:ext cx="846460" cy="8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2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5" name="AutoShape 4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4862" y="714249"/>
            <a:ext cx="12493820" cy="6271030"/>
          </a:xfrm>
          <a:prstGeom prst="rect">
            <a:avLst/>
          </a:prstGeom>
        </p:spPr>
      </p:pic>
      <p:pic>
        <p:nvPicPr>
          <p:cNvPr id="4" name="Picture 3" descr="Screen Shot 2016-02-26 at 10.30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0178"/>
            <a:ext cx="9144000" cy="20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96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539" y="741412"/>
            <a:ext cx="10889057" cy="6116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3957" y="3395874"/>
            <a:ext cx="297980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/>
              <a:t>1.</a:t>
            </a:r>
            <a:r>
              <a:rPr lang="en-US" altLang="zh-CN" sz="2400" dirty="0" smtClean="0"/>
              <a:t> Read </a:t>
            </a:r>
            <a:r>
              <a:rPr lang="en-US" altLang="zh-CN" sz="2400" dirty="0"/>
              <a:t>a file of </a:t>
            </a:r>
            <a:r>
              <a:rPr lang="en-US" altLang="zh-CN" sz="2400" dirty="0" smtClean="0"/>
              <a:t>Twitter followers:</a:t>
            </a:r>
            <a:endParaRPr lang="en-US" altLang="zh-CN" sz="2400" dirty="0" smtClean="0">
              <a:latin typeface="Consolas" charset="0"/>
            </a:endParaRPr>
          </a:p>
          <a:p>
            <a:pPr algn="ctr"/>
            <a:r>
              <a:rPr lang="en-US" altLang="zh-CN" sz="2400" dirty="0" smtClean="0">
                <a:latin typeface="Consolas" charset="0"/>
              </a:rPr>
              <a:t>id1 id2</a:t>
            </a:r>
          </a:p>
          <a:p>
            <a:pPr algn="ctr"/>
            <a:r>
              <a:rPr lang="en-US" altLang="zh-CN" sz="2400" dirty="0" smtClean="0">
                <a:latin typeface="Consolas" charset="0"/>
              </a:rPr>
              <a:t>id1 id2</a:t>
            </a:r>
            <a:endParaRPr lang="en-US" altLang="zh-CN" sz="2400" dirty="0">
              <a:latin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08796" y="4413223"/>
            <a:ext cx="2979806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/>
              <a:t>2. </a:t>
            </a:r>
            <a:r>
              <a:rPr lang="en-US" altLang="zh-CN" sz="2400" dirty="0" smtClean="0"/>
              <a:t>Rank users by the number of followers of followers.</a:t>
            </a:r>
            <a:endParaRPr lang="en-US" altLang="zh-CN" sz="2400" dirty="0">
              <a:latin typeface="Consolas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Twitter Popularity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219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BasicGraph exercise</a:t>
            </a:r>
          </a:p>
        </p:txBody>
      </p:sp>
      <p:pic>
        <p:nvPicPr>
          <p:cNvPr id="2" name="Picture 1" descr="twit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0" b="12832"/>
          <a:stretch/>
        </p:blipFill>
        <p:spPr>
          <a:xfrm>
            <a:off x="1882991" y="1467127"/>
            <a:ext cx="4846211" cy="50254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>
            <a:off x="2671219" y="2441563"/>
            <a:ext cx="799177" cy="2058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5616129" y="2704332"/>
            <a:ext cx="371354" cy="645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2877492" y="2463460"/>
            <a:ext cx="1906618" cy="5566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96226" y="2504609"/>
            <a:ext cx="254394" cy="87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2890173" y="3350306"/>
            <a:ext cx="799175" cy="3503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2922148" y="4149562"/>
            <a:ext cx="865729" cy="4918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277102" y="3580229"/>
            <a:ext cx="63952" cy="819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405874" y="3610432"/>
            <a:ext cx="90184" cy="80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842912" y="5131421"/>
            <a:ext cx="682222" cy="474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4565158" y="5535641"/>
            <a:ext cx="488306" cy="146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4100154" y="2759076"/>
            <a:ext cx="1078070" cy="2578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5386229" y="2846665"/>
            <a:ext cx="114354" cy="204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V="1">
            <a:off x="2690512" y="2310178"/>
            <a:ext cx="615669" cy="5447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448550" y="6175075"/>
            <a:ext cx="287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 Start follows finish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4439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Twitter Network</a:t>
            </a:r>
            <a:endParaRPr lang="en-US" altLang="zh-CN" dirty="0"/>
          </a:p>
        </p:txBody>
      </p:sp>
      <p:pic>
        <p:nvPicPr>
          <p:cNvPr id="2" name="Picture 1" descr="twit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0" b="12832"/>
          <a:stretch/>
        </p:blipFill>
        <p:spPr>
          <a:xfrm>
            <a:off x="1882991" y="1467127"/>
            <a:ext cx="4846211" cy="50254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660273" y="2496307"/>
            <a:ext cx="777280" cy="20364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5616129" y="2704332"/>
            <a:ext cx="371354" cy="645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3032491" y="2439798"/>
            <a:ext cx="1738939" cy="571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96226" y="2504609"/>
            <a:ext cx="254394" cy="87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912068" y="3383154"/>
            <a:ext cx="810123" cy="317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955858" y="4192477"/>
            <a:ext cx="710728" cy="4607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277102" y="3580229"/>
            <a:ext cx="63952" cy="819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405874" y="3610432"/>
            <a:ext cx="90184" cy="80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842912" y="5131421"/>
            <a:ext cx="682222" cy="474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4565158" y="5535641"/>
            <a:ext cx="488306" cy="146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4100154" y="2759076"/>
            <a:ext cx="1078070" cy="2578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5386229" y="2846665"/>
            <a:ext cx="114354" cy="204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747853" y="2296586"/>
            <a:ext cx="621411" cy="5719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663431" y="6175075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 Finish follows start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0182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Twitter Network</a:t>
            </a:r>
            <a:endParaRPr lang="en-US" altLang="zh-CN" dirty="0"/>
          </a:p>
        </p:txBody>
      </p:sp>
      <p:pic>
        <p:nvPicPr>
          <p:cNvPr id="2" name="Picture 1" descr="twit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0" b="12832"/>
          <a:stretch/>
        </p:blipFill>
        <p:spPr>
          <a:xfrm>
            <a:off x="1882991" y="1467127"/>
            <a:ext cx="4846211" cy="50254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660273" y="2496307"/>
            <a:ext cx="777280" cy="20364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5616129" y="2704332"/>
            <a:ext cx="371354" cy="645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3032491" y="2439798"/>
            <a:ext cx="1738939" cy="571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96226" y="2504609"/>
            <a:ext cx="254394" cy="87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912068" y="3383154"/>
            <a:ext cx="810123" cy="317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955858" y="4192477"/>
            <a:ext cx="710728" cy="4607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277102" y="3580229"/>
            <a:ext cx="63952" cy="819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405874" y="3610432"/>
            <a:ext cx="90184" cy="80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842912" y="5131421"/>
            <a:ext cx="682222" cy="474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4565158" y="5535641"/>
            <a:ext cx="488306" cy="146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4100154" y="2759076"/>
            <a:ext cx="1078070" cy="2578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5386229" y="2846665"/>
            <a:ext cx="114354" cy="204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747853" y="2296586"/>
            <a:ext cx="621411" cy="5719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663431" y="6175075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 Finish follows start</a:t>
            </a:r>
            <a:endParaRPr kumimoji="1" lang="zh-CN" alt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3851829" y="3545620"/>
            <a:ext cx="755384" cy="755461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81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dad.info/uploads/ImageRoot/images/vl8DWvP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305232"/>
            <a:ext cx="2362200" cy="39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upload.wikimedia.org/wikipedia/commons/thumb/6/62/Singapore_Road_Signs_-_Regulatory_Sign_-_No_Cycles.svg/553px-Singapore_Road_Signs_-_Regulatory_Sign_-_No_Cycl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533134"/>
            <a:ext cx="3490540" cy="34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5358391"/>
            <a:ext cx="292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Only One </a:t>
            </a:r>
            <a:r>
              <a:rPr lang="en-US" sz="3200" dirty="0"/>
              <a:t>P</a:t>
            </a:r>
            <a:r>
              <a:rPr lang="en-US" sz="3200" dirty="0" smtClean="0"/>
              <a:t>arent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502175" y="5358390"/>
            <a:ext cx="1790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 Cycles</a:t>
            </a:r>
            <a:endParaRPr lang="en-US" sz="32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Tree Definition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79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First Degree Followers</a:t>
            </a:r>
            <a:endParaRPr lang="en-US" altLang="zh-CN" dirty="0"/>
          </a:p>
        </p:txBody>
      </p:sp>
      <p:pic>
        <p:nvPicPr>
          <p:cNvPr id="2" name="Picture 1" descr="twit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0" b="12832"/>
          <a:stretch/>
        </p:blipFill>
        <p:spPr>
          <a:xfrm>
            <a:off x="1882991" y="1467127"/>
            <a:ext cx="4846211" cy="50254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660273" y="2496307"/>
            <a:ext cx="777280" cy="20364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5616129" y="2704332"/>
            <a:ext cx="371354" cy="645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3032491" y="2439798"/>
            <a:ext cx="1738939" cy="571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96226" y="2504609"/>
            <a:ext cx="254394" cy="87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912068" y="3383154"/>
            <a:ext cx="810123" cy="317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955858" y="4192477"/>
            <a:ext cx="710728" cy="4607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277102" y="3580229"/>
            <a:ext cx="63952" cy="819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405874" y="3610432"/>
            <a:ext cx="90184" cy="80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842912" y="5131421"/>
            <a:ext cx="682222" cy="474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4565158" y="5535641"/>
            <a:ext cx="488306" cy="146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4100154" y="2759076"/>
            <a:ext cx="1078070" cy="2578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5386229" y="2846665"/>
            <a:ext cx="114354" cy="204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747853" y="2296586"/>
            <a:ext cx="621411" cy="5719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663431" y="6175075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 Finish follows start</a:t>
            </a:r>
            <a:endParaRPr kumimoji="1" lang="zh-CN" alt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2123838" y="4510870"/>
            <a:ext cx="755384" cy="755461"/>
          </a:xfrm>
          <a:prstGeom prst="ellipse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294367" y="1641426"/>
            <a:ext cx="755384" cy="755461"/>
          </a:xfrm>
          <a:prstGeom prst="ellipse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851829" y="3545620"/>
            <a:ext cx="755384" cy="755461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597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Second Degree Followers</a:t>
            </a:r>
            <a:endParaRPr lang="en-US" altLang="zh-CN" dirty="0"/>
          </a:p>
        </p:txBody>
      </p:sp>
      <p:pic>
        <p:nvPicPr>
          <p:cNvPr id="2" name="Picture 1" descr="twit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0" b="12832"/>
          <a:stretch/>
        </p:blipFill>
        <p:spPr>
          <a:xfrm>
            <a:off x="1882991" y="1467127"/>
            <a:ext cx="4846211" cy="50254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660273" y="2496307"/>
            <a:ext cx="777280" cy="20364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5616129" y="2704332"/>
            <a:ext cx="371354" cy="645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3032491" y="2439798"/>
            <a:ext cx="1738939" cy="571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96226" y="2504609"/>
            <a:ext cx="254394" cy="87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912068" y="3383154"/>
            <a:ext cx="810123" cy="317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955858" y="4192477"/>
            <a:ext cx="710728" cy="4607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277102" y="3580229"/>
            <a:ext cx="63952" cy="819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405874" y="3610432"/>
            <a:ext cx="90184" cy="80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842912" y="5131421"/>
            <a:ext cx="682222" cy="474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4565158" y="5535641"/>
            <a:ext cx="488306" cy="146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4100154" y="2759076"/>
            <a:ext cx="1078070" cy="2578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5386229" y="2846665"/>
            <a:ext cx="114354" cy="204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747853" y="2296586"/>
            <a:ext cx="621411" cy="5719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663431" y="6175075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 Finish follows start</a:t>
            </a:r>
            <a:endParaRPr kumimoji="1" lang="zh-CN" alt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2123838" y="4510870"/>
            <a:ext cx="755384" cy="755461"/>
          </a:xfrm>
          <a:prstGeom prst="ellipse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294367" y="1641426"/>
            <a:ext cx="755384" cy="755461"/>
          </a:xfrm>
          <a:prstGeom prst="ellipse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002547" y="2758194"/>
            <a:ext cx="755384" cy="755461"/>
          </a:xfrm>
          <a:prstGeom prst="ellipse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851829" y="3545620"/>
            <a:ext cx="755384" cy="755461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431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Twitter Graph</a:t>
            </a:r>
            <a:endParaRPr lang="en-US" altLang="zh-CN" dirty="0"/>
          </a:p>
        </p:txBody>
      </p:sp>
      <p:pic>
        <p:nvPicPr>
          <p:cNvPr id="2" name="Picture 1" descr="twit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0" b="12832"/>
          <a:stretch/>
        </p:blipFill>
        <p:spPr>
          <a:xfrm>
            <a:off x="1882991" y="1467127"/>
            <a:ext cx="4846211" cy="50254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660273" y="2496307"/>
            <a:ext cx="777280" cy="20364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5616129" y="2704332"/>
            <a:ext cx="371354" cy="645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3032491" y="2439798"/>
            <a:ext cx="1738939" cy="571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96226" y="2504609"/>
            <a:ext cx="254394" cy="87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912068" y="3383154"/>
            <a:ext cx="810123" cy="317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955858" y="4192477"/>
            <a:ext cx="710728" cy="4607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277102" y="3580229"/>
            <a:ext cx="63952" cy="819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405874" y="3610432"/>
            <a:ext cx="90184" cy="80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842912" y="5131421"/>
            <a:ext cx="682222" cy="474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4565158" y="5535641"/>
            <a:ext cx="488306" cy="146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4100154" y="2759076"/>
            <a:ext cx="1078070" cy="2578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5386229" y="2846665"/>
            <a:ext cx="114354" cy="204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747853" y="2296586"/>
            <a:ext cx="621411" cy="5719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663431" y="6175075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 Finish follows start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55406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Twitter Graph</a:t>
            </a:r>
            <a:endParaRPr lang="en-US" altLang="zh-CN" dirty="0"/>
          </a:p>
        </p:txBody>
      </p:sp>
      <p:pic>
        <p:nvPicPr>
          <p:cNvPr id="2" name="Picture 1" descr="twit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0" b="12832"/>
          <a:stretch/>
        </p:blipFill>
        <p:spPr>
          <a:xfrm>
            <a:off x="1882991" y="1467127"/>
            <a:ext cx="4846211" cy="50254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660273" y="2496307"/>
            <a:ext cx="777280" cy="20364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5616129" y="2704332"/>
            <a:ext cx="371354" cy="645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3032491" y="2439798"/>
            <a:ext cx="1738939" cy="571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96226" y="2504609"/>
            <a:ext cx="254394" cy="87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912068" y="3383154"/>
            <a:ext cx="810123" cy="317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955858" y="4192477"/>
            <a:ext cx="710728" cy="4607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277102" y="3580229"/>
            <a:ext cx="63952" cy="819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405874" y="3610432"/>
            <a:ext cx="90184" cy="80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842912" y="5131421"/>
            <a:ext cx="682222" cy="474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4565158" y="5535641"/>
            <a:ext cx="488306" cy="146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4100154" y="2759076"/>
            <a:ext cx="1078070" cy="2578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5386229" y="2846665"/>
            <a:ext cx="114354" cy="204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747853" y="2296586"/>
            <a:ext cx="621411" cy="5719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663431" y="6175075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 Finish follows start</a:t>
            </a:r>
            <a:endParaRPr kumimoji="1" lang="zh-CN" alt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3534348" y="5472594"/>
            <a:ext cx="755384" cy="755461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942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First Degree Followers</a:t>
            </a:r>
            <a:endParaRPr lang="en-US" altLang="zh-CN" dirty="0"/>
          </a:p>
        </p:txBody>
      </p:sp>
      <p:pic>
        <p:nvPicPr>
          <p:cNvPr id="2" name="Picture 1" descr="twit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0" b="12832"/>
          <a:stretch/>
        </p:blipFill>
        <p:spPr>
          <a:xfrm>
            <a:off x="1882991" y="1467127"/>
            <a:ext cx="4846211" cy="50254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660273" y="2496307"/>
            <a:ext cx="777280" cy="20364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5616129" y="2704332"/>
            <a:ext cx="371354" cy="645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3032491" y="2439798"/>
            <a:ext cx="1738939" cy="571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96226" y="2504609"/>
            <a:ext cx="254394" cy="87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912068" y="3383154"/>
            <a:ext cx="810123" cy="317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955858" y="4192477"/>
            <a:ext cx="710728" cy="4607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277102" y="3580229"/>
            <a:ext cx="63952" cy="819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405874" y="3610432"/>
            <a:ext cx="90184" cy="80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842912" y="5131421"/>
            <a:ext cx="682222" cy="474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4565158" y="5535641"/>
            <a:ext cx="488306" cy="146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4100154" y="2759076"/>
            <a:ext cx="1078070" cy="2578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5386229" y="2846665"/>
            <a:ext cx="114354" cy="204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747853" y="2296586"/>
            <a:ext cx="621411" cy="5719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663431" y="6175075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 Finish follows start</a:t>
            </a:r>
            <a:endParaRPr kumimoji="1" lang="zh-CN" alt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3534348" y="5472594"/>
            <a:ext cx="755384" cy="755461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123838" y="4510870"/>
            <a:ext cx="755384" cy="755461"/>
          </a:xfrm>
          <a:prstGeom prst="ellipse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188305" y="4991731"/>
            <a:ext cx="755384" cy="755461"/>
          </a:xfrm>
          <a:prstGeom prst="ellipse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1887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Second Degree Followers</a:t>
            </a:r>
            <a:endParaRPr lang="en-US" altLang="zh-CN" dirty="0"/>
          </a:p>
        </p:txBody>
      </p:sp>
      <p:pic>
        <p:nvPicPr>
          <p:cNvPr id="2" name="Picture 1" descr="twit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0" b="12832"/>
          <a:stretch/>
        </p:blipFill>
        <p:spPr>
          <a:xfrm>
            <a:off x="1882991" y="1467127"/>
            <a:ext cx="4846211" cy="50254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660273" y="2496307"/>
            <a:ext cx="777280" cy="20364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5616129" y="2704332"/>
            <a:ext cx="371354" cy="645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3032491" y="2439798"/>
            <a:ext cx="1738939" cy="571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96226" y="2504609"/>
            <a:ext cx="254394" cy="87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912068" y="3383154"/>
            <a:ext cx="810123" cy="317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955858" y="4192477"/>
            <a:ext cx="710728" cy="4607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277102" y="3580229"/>
            <a:ext cx="63952" cy="819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405874" y="3610432"/>
            <a:ext cx="90184" cy="80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842912" y="5131421"/>
            <a:ext cx="682222" cy="474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4565158" y="5535641"/>
            <a:ext cx="488306" cy="146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4100154" y="2759076"/>
            <a:ext cx="1078070" cy="2578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5386229" y="2846665"/>
            <a:ext cx="114354" cy="204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747853" y="2296586"/>
            <a:ext cx="621411" cy="5719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663431" y="6175075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 Finish follows start</a:t>
            </a:r>
            <a:endParaRPr kumimoji="1" lang="zh-CN" alt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3534348" y="5472594"/>
            <a:ext cx="755384" cy="755461"/>
          </a:xfrm>
          <a:prstGeom prst="ellipse">
            <a:avLst/>
          </a:prstGeom>
          <a:solidFill>
            <a:schemeClr val="accent2">
              <a:lumMod val="20000"/>
              <a:lumOff val="80000"/>
              <a:alpha val="49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123838" y="4510870"/>
            <a:ext cx="755384" cy="755461"/>
          </a:xfrm>
          <a:prstGeom prst="ellipse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188305" y="4991731"/>
            <a:ext cx="755384" cy="755461"/>
          </a:xfrm>
          <a:prstGeom prst="ellipse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024442" y="2780091"/>
            <a:ext cx="755384" cy="755461"/>
          </a:xfrm>
          <a:prstGeom prst="ellipse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294367" y="1652374"/>
            <a:ext cx="755384" cy="755461"/>
          </a:xfrm>
          <a:prstGeom prst="ellipse">
            <a:avLst/>
          </a:prstGeom>
          <a:solidFill>
            <a:schemeClr val="tx2">
              <a:lumMod val="20000"/>
              <a:lumOff val="80000"/>
              <a:alpha val="49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590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539" y="741412"/>
            <a:ext cx="10889057" cy="6116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Twitter Popularity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28" y="801410"/>
            <a:ext cx="1788719" cy="17887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3957" y="3395874"/>
            <a:ext cx="2979806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/>
              <a:t>1.</a:t>
            </a:r>
            <a:r>
              <a:rPr lang="en-US" altLang="zh-CN" sz="2400" dirty="0" smtClean="0"/>
              <a:t> Read </a:t>
            </a:r>
            <a:r>
              <a:rPr lang="en-US" altLang="zh-CN" sz="2400" dirty="0"/>
              <a:t>a file of </a:t>
            </a:r>
            <a:r>
              <a:rPr lang="en-US" altLang="zh-CN" sz="2400" dirty="0" smtClean="0"/>
              <a:t>Twitter followers:</a:t>
            </a:r>
            <a:endParaRPr lang="en-US" altLang="zh-CN" sz="2400" dirty="0" smtClean="0">
              <a:latin typeface="Consolas" charset="0"/>
            </a:endParaRPr>
          </a:p>
          <a:p>
            <a:pPr algn="ctr"/>
            <a:r>
              <a:rPr lang="en-US" altLang="zh-CN" sz="2400" dirty="0" smtClean="0">
                <a:latin typeface="Consolas" charset="0"/>
              </a:rPr>
              <a:t>id1 id2</a:t>
            </a:r>
          </a:p>
          <a:p>
            <a:pPr algn="ctr"/>
            <a:r>
              <a:rPr lang="en-US" altLang="zh-CN" sz="2400" dirty="0" smtClean="0">
                <a:latin typeface="Consolas" charset="0"/>
              </a:rPr>
              <a:t>id1 id2</a:t>
            </a:r>
            <a:endParaRPr lang="en-US" altLang="zh-CN" sz="2400" dirty="0">
              <a:latin typeface="Consola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08796" y="4413223"/>
            <a:ext cx="2979806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/>
              <a:t>2. </a:t>
            </a:r>
            <a:r>
              <a:rPr lang="en-US" altLang="zh-CN" sz="2400" dirty="0" smtClean="0"/>
              <a:t>Rank users by the number of followers of followers.</a:t>
            </a:r>
            <a:endParaRPr lang="en-US" altLang="zh-CN" sz="24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52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02" y="5450538"/>
            <a:ext cx="113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 n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C++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Twitter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5221" y="160899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226" y="355559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Lover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7756" y="3826215"/>
            <a:ext cx="726721" cy="787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9390"/>
            <a:ext cx="2868277" cy="28682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102037">
            <a:off x="2746986" y="1612970"/>
            <a:ext cx="2868277" cy="28682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35013">
            <a:off x="6247410" y="3580813"/>
            <a:ext cx="3551494" cy="35514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883214" y="956729"/>
            <a:ext cx="846460" cy="84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4670224" y="857309"/>
            <a:ext cx="846460" cy="8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2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02" y="5450538"/>
            <a:ext cx="113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 n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C++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Twitter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5221" y="160899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226" y="355559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Lover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4937" y="2840830"/>
            <a:ext cx="726721" cy="787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9390"/>
            <a:ext cx="2868277" cy="28682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102037">
            <a:off x="2746986" y="1612970"/>
            <a:ext cx="2868277" cy="28682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35013">
            <a:off x="6247410" y="3580813"/>
            <a:ext cx="3551494" cy="35514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883214" y="956729"/>
            <a:ext cx="846460" cy="84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4670224" y="857309"/>
            <a:ext cx="846460" cy="8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2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Who Do You Love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718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851" y="1149616"/>
            <a:ext cx="49240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00" dirty="0" smtClean="0"/>
              <a:t>And how does Facebook know? </a:t>
            </a:r>
            <a:endParaRPr kumimoji="1"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98711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5186" y="0"/>
            <a:ext cx="11663738" cy="66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5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Who Do You Love?</a:t>
            </a:r>
            <a:endParaRPr kumimoji="1" lang="zh-CN" altLang="en-US" dirty="0"/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79" y="1018230"/>
            <a:ext cx="5709603" cy="55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94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Who Do You Love?</a:t>
            </a:r>
            <a:endParaRPr kumimoji="1" lang="zh-CN" altLang="en-US" dirty="0"/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79" y="1018230"/>
            <a:ext cx="5709603" cy="552225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79225" y="1379536"/>
            <a:ext cx="2452266" cy="1729897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 rot="4640627">
            <a:off x="4914616" y="2583013"/>
            <a:ext cx="2452266" cy="1729897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 rot="4640627">
            <a:off x="1537771" y="3446690"/>
            <a:ext cx="1620084" cy="1265183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 rot="21350291">
            <a:off x="3859510" y="5520854"/>
            <a:ext cx="1393453" cy="1119643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826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Who Do You Love?</a:t>
            </a:r>
            <a:endParaRPr kumimoji="1" lang="zh-CN" altLang="en-US" dirty="0"/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79" y="1018230"/>
            <a:ext cx="5709603" cy="552225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57977" y="4959766"/>
            <a:ext cx="536434" cy="536434"/>
          </a:xfrm>
          <a:prstGeom prst="ellipse">
            <a:avLst/>
          </a:prstGeom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1588" y="4532767"/>
            <a:ext cx="233192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Your significant other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4762" y="5145896"/>
            <a:ext cx="5698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376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816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Romance and Dispersion</a:t>
            </a:r>
            <a:endParaRPr kumimoji="1"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566540" y="6123845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arxiv.org</a:t>
            </a:r>
            <a:r>
              <a:rPr lang="en-US" altLang="zh-CN" dirty="0"/>
              <a:t>/</a:t>
            </a:r>
            <a:r>
              <a:rPr lang="en-US" altLang="zh-CN" dirty="0" err="1"/>
              <a:t>pdf</a:t>
            </a:r>
            <a:r>
              <a:rPr lang="en-US" altLang="zh-CN" dirty="0"/>
              <a:t>/1310.6753v1.pdf</a:t>
            </a:r>
            <a:endParaRPr lang="zh-CN" altLang="en-US" dirty="0"/>
          </a:p>
        </p:txBody>
      </p:sp>
      <p:pic>
        <p:nvPicPr>
          <p:cNvPr id="5" name="Picture 4" descr="Screen Shot 2016-02-26 at 10.4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86" y="1368589"/>
            <a:ext cx="6214886" cy="40003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15253">
            <a:off x="5779669" y="5121628"/>
            <a:ext cx="204966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October 2013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83472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Dispersion Insight</a:t>
            </a:r>
            <a:endParaRPr kumimoji="1" lang="zh-CN" altLang="en-US" dirty="0"/>
          </a:p>
        </p:txBody>
      </p:sp>
      <p:pic>
        <p:nvPicPr>
          <p:cNvPr id="4" name="Picture 3" descr="Screen Shot 2016-02-26 at 4.3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37" y="1149615"/>
            <a:ext cx="4843236" cy="4917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84638" y="6131278"/>
            <a:ext cx="977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Dispersion: The extent to which two people’s </a:t>
            </a:r>
          </a:p>
          <a:p>
            <a:pPr algn="ctr"/>
            <a:r>
              <a:rPr kumimoji="1" lang="en-US" altLang="zh-CN" dirty="0" smtClean="0"/>
              <a:t>mutual friends are not directly connected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300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Dispersion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84638" y="6131278"/>
            <a:ext cx="977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Dispersion: The extent to which two people’s </a:t>
            </a:r>
          </a:p>
          <a:p>
            <a:pPr algn="ctr"/>
            <a:r>
              <a:rPr kumimoji="1" lang="en-US" altLang="zh-CN" dirty="0" smtClean="0"/>
              <a:t>mutual friends are not directly connected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974338" y="2967101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786658" y="2900527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655638" y="1203476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32920" y="2331194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042572" y="3141399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16910" y="3918758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88481" y="4915090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1707829" y="1839384"/>
            <a:ext cx="1795410" cy="1149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1761701" y="2715281"/>
            <a:ext cx="2551661" cy="4480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1804625" y="3490876"/>
            <a:ext cx="1107442" cy="127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1716177" y="3719917"/>
            <a:ext cx="1841800" cy="13274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1781863" y="3621379"/>
            <a:ext cx="2093595" cy="6376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509553" y="1761863"/>
            <a:ext cx="2332710" cy="11504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5242177" y="2801109"/>
            <a:ext cx="1413976" cy="3302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3916649" y="3405050"/>
            <a:ext cx="2695714" cy="958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912015" y="3634973"/>
            <a:ext cx="1787929" cy="5001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604615" y="3711614"/>
            <a:ext cx="2215753" cy="1484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60027" y="2529153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</a:t>
            </a:r>
            <a:endParaRPr kumimoji="1" lang="zh-CN" alt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547663" y="2407835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Testee</a:t>
            </a:r>
            <a:endParaRPr kumimoji="1" lang="zh-CN" alt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2485110" y="875897"/>
            <a:ext cx="3284286" cy="5145895"/>
          </a:xfrm>
          <a:prstGeom prst="roundRect">
            <a:avLst/>
          </a:prstGeom>
          <a:ln w="38100" cmpd="sng">
            <a:solidFill>
              <a:srgbClr val="0000FF"/>
            </a:solidFill>
            <a:prstDash val="dashDot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6127" y="1093107"/>
            <a:ext cx="1211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Mutual</a:t>
            </a:r>
          </a:p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Friends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362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Dispersion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84638" y="6131278"/>
            <a:ext cx="977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Dispersion: The extent to which two people’s </a:t>
            </a:r>
          </a:p>
          <a:p>
            <a:pPr algn="ctr"/>
            <a:r>
              <a:rPr kumimoji="1" lang="en-US" altLang="zh-CN" dirty="0" smtClean="0"/>
              <a:t>mutual friends are not directly connected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974338" y="2967101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786658" y="2900527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655638" y="1203476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32920" y="2331194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042572" y="3141399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16910" y="3918758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88481" y="4915090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1707829" y="1839384"/>
            <a:ext cx="1795410" cy="1149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1761701" y="2715281"/>
            <a:ext cx="2551661" cy="4480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1804625" y="3490876"/>
            <a:ext cx="1107442" cy="127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1716177" y="3719917"/>
            <a:ext cx="1841800" cy="13274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1781863" y="3621379"/>
            <a:ext cx="2093595" cy="6376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509553" y="1761863"/>
            <a:ext cx="2332710" cy="11504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5242177" y="2801109"/>
            <a:ext cx="1413976" cy="3302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3916649" y="3405050"/>
            <a:ext cx="2695714" cy="958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912015" y="3634973"/>
            <a:ext cx="1787929" cy="5001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604615" y="3711614"/>
            <a:ext cx="2215753" cy="1484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60027" y="2529153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</a:t>
            </a:r>
            <a:endParaRPr kumimoji="1" lang="zh-CN" alt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547663" y="2407835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Testee</a:t>
            </a:r>
            <a:endParaRPr kumimoji="1" lang="zh-CN" alt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2485110" y="875897"/>
            <a:ext cx="3284286" cy="5145895"/>
          </a:xfrm>
          <a:prstGeom prst="roundRect">
            <a:avLst/>
          </a:prstGeom>
          <a:ln w="38100" cmpd="sng">
            <a:solidFill>
              <a:srgbClr val="0000FF"/>
            </a:solidFill>
            <a:prstDash val="dashDot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6127" y="1093107"/>
            <a:ext cx="1211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Mutual</a:t>
            </a:r>
          </a:p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Friends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3514186" y="2003614"/>
            <a:ext cx="262743" cy="101823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3721324" y="3853064"/>
            <a:ext cx="274556" cy="2198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4476709" y="3164178"/>
            <a:ext cx="219820" cy="67793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4136466" y="4686049"/>
            <a:ext cx="133106" cy="2391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4279653" y="1958937"/>
            <a:ext cx="252662" cy="30744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684909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Dispersion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84638" y="6131278"/>
            <a:ext cx="977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Dispersion: The extent to which two people’s </a:t>
            </a:r>
          </a:p>
          <a:p>
            <a:pPr algn="ctr"/>
            <a:r>
              <a:rPr kumimoji="1" lang="en-US" altLang="zh-CN" dirty="0" smtClean="0"/>
              <a:t>mutual friends are not directly connected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974338" y="2967101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786658" y="2900527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655638" y="1203476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32920" y="2331194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042572" y="3141399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16910" y="3918758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88481" y="4915090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1707829" y="1839384"/>
            <a:ext cx="1795410" cy="1149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1761701" y="2715281"/>
            <a:ext cx="2551661" cy="4480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1804625" y="3490876"/>
            <a:ext cx="1107442" cy="127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1716177" y="3719917"/>
            <a:ext cx="1841800" cy="13274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1781863" y="3621379"/>
            <a:ext cx="2093595" cy="6376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509553" y="1761863"/>
            <a:ext cx="2332710" cy="11504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5242177" y="2801109"/>
            <a:ext cx="1413976" cy="3302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3916649" y="3405050"/>
            <a:ext cx="2695714" cy="958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912015" y="3634973"/>
            <a:ext cx="1787929" cy="5001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604615" y="3711614"/>
            <a:ext cx="2215753" cy="1484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60027" y="2529153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</a:t>
            </a:r>
            <a:endParaRPr kumimoji="1" lang="zh-CN" alt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547663" y="2407835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Testee</a:t>
            </a:r>
            <a:endParaRPr kumimoji="1" lang="zh-CN" alt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2485110" y="875897"/>
            <a:ext cx="3284286" cy="5145895"/>
          </a:xfrm>
          <a:prstGeom prst="roundRect">
            <a:avLst/>
          </a:prstGeom>
          <a:ln w="38100" cmpd="sng">
            <a:solidFill>
              <a:srgbClr val="0000FF"/>
            </a:solidFill>
            <a:prstDash val="dashDot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6127" y="1093107"/>
            <a:ext cx="1211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Mutual</a:t>
            </a:r>
          </a:p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Friends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3514186" y="2003614"/>
            <a:ext cx="262743" cy="101823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3721324" y="3853064"/>
            <a:ext cx="274556" cy="2198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4476709" y="3164178"/>
            <a:ext cx="219820" cy="67793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4136466" y="4686049"/>
            <a:ext cx="133106" cy="2391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655398" y="1018230"/>
            <a:ext cx="198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Dispersion: 0</a:t>
            </a:r>
            <a:endParaRPr kumimoji="1" lang="zh-CN" altLang="en-US" sz="2400" dirty="0"/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4279653" y="1958937"/>
            <a:ext cx="252662" cy="30744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365924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Dispersion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84638" y="6131278"/>
            <a:ext cx="977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Dispersion: The extent to which two people’s </a:t>
            </a:r>
          </a:p>
          <a:p>
            <a:pPr algn="ctr"/>
            <a:r>
              <a:rPr kumimoji="1" lang="en-US" altLang="zh-CN" dirty="0" smtClean="0"/>
              <a:t>mutual friends are not directly connected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974338" y="2967101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786658" y="2900527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655638" y="1203476"/>
            <a:ext cx="766334" cy="76633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32920" y="2331194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042572" y="3141399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16910" y="3918758"/>
            <a:ext cx="766334" cy="76633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88481" y="4915090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1707829" y="1839384"/>
            <a:ext cx="1795410" cy="1149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1761701" y="2715281"/>
            <a:ext cx="2551661" cy="4480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1804625" y="3490876"/>
            <a:ext cx="1107442" cy="127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1716177" y="3719917"/>
            <a:ext cx="1841800" cy="13274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1781863" y="3621379"/>
            <a:ext cx="2093595" cy="6376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509553" y="1761863"/>
            <a:ext cx="2332710" cy="11504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5242177" y="2801109"/>
            <a:ext cx="1413976" cy="3302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3916649" y="3405050"/>
            <a:ext cx="2695714" cy="958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912015" y="3634973"/>
            <a:ext cx="1787929" cy="5001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604615" y="3711614"/>
            <a:ext cx="2215753" cy="1484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60027" y="2529153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</a:t>
            </a:r>
            <a:endParaRPr kumimoji="1" lang="zh-CN" alt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547663" y="2407835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Testee</a:t>
            </a:r>
            <a:endParaRPr kumimoji="1" lang="zh-CN" alt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2485110" y="875897"/>
            <a:ext cx="3284286" cy="5145895"/>
          </a:xfrm>
          <a:prstGeom prst="roundRect">
            <a:avLst/>
          </a:prstGeom>
          <a:ln w="38100" cmpd="sng">
            <a:solidFill>
              <a:srgbClr val="0000FF"/>
            </a:solidFill>
            <a:prstDash val="dashDot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6127" y="1093107"/>
            <a:ext cx="1211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Mutual</a:t>
            </a:r>
          </a:p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Friends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3514186" y="2003614"/>
            <a:ext cx="262743" cy="101823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3721324" y="3853064"/>
            <a:ext cx="274556" cy="2198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4476709" y="3164178"/>
            <a:ext cx="219820" cy="67793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4136466" y="4686049"/>
            <a:ext cx="133106" cy="2391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655398" y="1018230"/>
            <a:ext cx="198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Dispersion: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1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4279653" y="1958937"/>
            <a:ext cx="252662" cy="30744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144510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Dispersion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84638" y="6131278"/>
            <a:ext cx="977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Dispersion: The extent to which two people’s </a:t>
            </a:r>
          </a:p>
          <a:p>
            <a:pPr algn="ctr"/>
            <a:r>
              <a:rPr kumimoji="1" lang="en-US" altLang="zh-CN" dirty="0" smtClean="0"/>
              <a:t>mutual friends are not directly connected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974338" y="2967101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786658" y="2900527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655638" y="1203476"/>
            <a:ext cx="766334" cy="766334"/>
          </a:xfrm>
          <a:prstGeom prst="ellipse">
            <a:avLst/>
          </a:prstGeom>
          <a:solidFill>
            <a:srgbClr val="F2DCDB"/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32920" y="2331194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042572" y="3141399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16910" y="3918758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88481" y="4915090"/>
            <a:ext cx="766334" cy="766334"/>
          </a:xfrm>
          <a:prstGeom prst="ellipse">
            <a:avLst/>
          </a:prstGeom>
          <a:solidFill>
            <a:srgbClr val="F2DCDB"/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1707829" y="1839384"/>
            <a:ext cx="1795410" cy="1149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1761701" y="2715281"/>
            <a:ext cx="2551661" cy="4480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1804625" y="3490876"/>
            <a:ext cx="1107442" cy="127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1716177" y="3719917"/>
            <a:ext cx="1841800" cy="13274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1781863" y="3621379"/>
            <a:ext cx="2093595" cy="6376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509553" y="1761863"/>
            <a:ext cx="2332710" cy="11504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5242177" y="2801109"/>
            <a:ext cx="1413976" cy="3302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3916649" y="3405050"/>
            <a:ext cx="2695714" cy="958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912015" y="3634973"/>
            <a:ext cx="1787929" cy="5001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604615" y="3711614"/>
            <a:ext cx="2215753" cy="1484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60027" y="2529153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</a:t>
            </a:r>
            <a:endParaRPr kumimoji="1" lang="zh-CN" alt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547663" y="2407835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Testee</a:t>
            </a:r>
            <a:endParaRPr kumimoji="1" lang="zh-CN" alt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2485110" y="875897"/>
            <a:ext cx="3284286" cy="5145895"/>
          </a:xfrm>
          <a:prstGeom prst="roundRect">
            <a:avLst/>
          </a:prstGeom>
          <a:ln w="38100" cmpd="sng">
            <a:solidFill>
              <a:srgbClr val="0000FF"/>
            </a:solidFill>
            <a:prstDash val="dashDot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6127" y="1093107"/>
            <a:ext cx="1211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Mutual</a:t>
            </a:r>
          </a:p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Friends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3514186" y="2003614"/>
            <a:ext cx="262743" cy="101823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3721324" y="3853064"/>
            <a:ext cx="274556" cy="2198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4476709" y="3164178"/>
            <a:ext cx="219820" cy="67793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4136466" y="4686049"/>
            <a:ext cx="133106" cy="2391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655398" y="1018230"/>
            <a:ext cx="198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Dispersion: </a:t>
            </a:r>
            <a:r>
              <a:rPr kumimoji="1" lang="en-US" altLang="zh-CN" sz="2400" dirty="0">
                <a:solidFill>
                  <a:srgbClr val="FF0000"/>
                </a:solidFill>
              </a:rPr>
              <a:t>2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4279653" y="1958937"/>
            <a:ext cx="252662" cy="30744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1995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56481" y="502613"/>
            <a:ext cx="8228160" cy="421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 dirty="0">
                <a:latin typeface="DejaVu Serif" charset="0"/>
              </a:rPr>
              <a:t>A </a:t>
            </a:r>
            <a:r>
              <a:rPr lang="en-US" sz="2900" b="1" dirty="0">
                <a:solidFill>
                  <a:srgbClr val="0000FF"/>
                </a:solidFill>
                <a:latin typeface="DejaVu Serif" charset="0"/>
              </a:rPr>
              <a:t>graph</a:t>
            </a:r>
            <a:r>
              <a:rPr lang="en-US" sz="2900" dirty="0">
                <a:latin typeface="DejaVu Serif" charset="0"/>
              </a:rPr>
              <a:t> is a mathematical structure</a:t>
            </a:r>
          </a:p>
          <a:p>
            <a:pPr algn="ctr">
              <a:lnSpc>
                <a:spcPct val="98000"/>
              </a:lnSpc>
            </a:pPr>
            <a:r>
              <a:rPr lang="en-US" sz="2900" dirty="0">
                <a:latin typeface="DejaVu Serif" charset="0"/>
              </a:rPr>
              <a:t>for representing </a:t>
            </a:r>
            <a:r>
              <a:rPr lang="en-US" sz="2900" dirty="0" smtClean="0">
                <a:latin typeface="DejaVu Serif" charset="0"/>
              </a:rPr>
              <a:t>relationships using nodes and edges.</a:t>
            </a:r>
            <a:endParaRPr lang="en-US" sz="2900" dirty="0">
              <a:latin typeface="DejaVu Serif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-21898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kumimoji="1" lang="en-US" altLang="zh-CN" sz="4600" b="0" dirty="0" smtClean="0">
                <a:solidFill>
                  <a:schemeClr val="tx1"/>
                </a:solidFill>
                <a:latin typeface="+mn-lt"/>
              </a:rPr>
              <a:t>Graph Definition</a:t>
            </a:r>
            <a:endParaRPr kumimoji="1" lang="zh-CN" altLang="en-US" sz="46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8871" y="6196971"/>
            <a:ext cx="4615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*Just like a tree without the rules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062634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Dispersion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84638" y="6131278"/>
            <a:ext cx="977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Dispersion: The extent to which two people’s </a:t>
            </a:r>
          </a:p>
          <a:p>
            <a:pPr algn="ctr"/>
            <a:r>
              <a:rPr kumimoji="1" lang="en-US" altLang="zh-CN" dirty="0" smtClean="0"/>
              <a:t>mutual friends are not directly connected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974338" y="2967101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786658" y="2900527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655638" y="1203476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32920" y="2331194"/>
            <a:ext cx="766334" cy="766334"/>
          </a:xfrm>
          <a:prstGeom prst="ellipse">
            <a:avLst/>
          </a:prstGeom>
          <a:solidFill>
            <a:srgbClr val="F2DCDB"/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042572" y="3141399"/>
            <a:ext cx="766334" cy="766334"/>
          </a:xfrm>
          <a:prstGeom prst="ellipse">
            <a:avLst/>
          </a:prstGeom>
          <a:solidFill>
            <a:srgbClr val="F2DCDB"/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16910" y="3918758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88481" y="4915090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1707829" y="1839384"/>
            <a:ext cx="1795410" cy="1149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1761701" y="2715281"/>
            <a:ext cx="2551661" cy="4480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1804625" y="3490876"/>
            <a:ext cx="1107442" cy="127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1716177" y="3719917"/>
            <a:ext cx="1841800" cy="13274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1781863" y="3621379"/>
            <a:ext cx="2093595" cy="6376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509553" y="1761863"/>
            <a:ext cx="2332710" cy="11504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5242177" y="2801109"/>
            <a:ext cx="1413976" cy="3302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3916649" y="3405050"/>
            <a:ext cx="2695714" cy="958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912015" y="3634973"/>
            <a:ext cx="1787929" cy="5001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604615" y="3711614"/>
            <a:ext cx="2215753" cy="1484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60027" y="2529153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</a:t>
            </a:r>
            <a:endParaRPr kumimoji="1" lang="zh-CN" alt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547663" y="2407835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Testee</a:t>
            </a:r>
            <a:endParaRPr kumimoji="1" lang="zh-CN" alt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2485110" y="875897"/>
            <a:ext cx="3284286" cy="5145895"/>
          </a:xfrm>
          <a:prstGeom prst="roundRect">
            <a:avLst/>
          </a:prstGeom>
          <a:ln w="38100" cmpd="sng">
            <a:solidFill>
              <a:srgbClr val="0000FF"/>
            </a:solidFill>
            <a:prstDash val="dashDot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6127" y="1093107"/>
            <a:ext cx="1211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Mutual</a:t>
            </a:r>
          </a:p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Friends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3514186" y="2003614"/>
            <a:ext cx="262743" cy="101823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3721324" y="3853064"/>
            <a:ext cx="274556" cy="2198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4476709" y="3164178"/>
            <a:ext cx="219820" cy="67793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4136466" y="4686049"/>
            <a:ext cx="133106" cy="2391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655398" y="1018230"/>
            <a:ext cx="198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Dispersion: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3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4279653" y="1958937"/>
            <a:ext cx="252662" cy="30744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27380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Dispersion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84638" y="6131278"/>
            <a:ext cx="977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Dispersion: The extent to which two people’s </a:t>
            </a:r>
          </a:p>
          <a:p>
            <a:pPr algn="ctr"/>
            <a:r>
              <a:rPr kumimoji="1" lang="en-US" altLang="zh-CN" dirty="0" smtClean="0"/>
              <a:t>mutual friends are not directly connected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974338" y="2967101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786658" y="2900527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655638" y="1203476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32920" y="2331194"/>
            <a:ext cx="766334" cy="766334"/>
          </a:xfrm>
          <a:prstGeom prst="ellipse">
            <a:avLst/>
          </a:prstGeom>
          <a:solidFill>
            <a:srgbClr val="F2DCDB"/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042572" y="3141399"/>
            <a:ext cx="766334" cy="766334"/>
          </a:xfrm>
          <a:prstGeom prst="ellipse">
            <a:avLst/>
          </a:prstGeom>
          <a:ln w="38100" cmpd="sng"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16910" y="3918758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88481" y="4915090"/>
            <a:ext cx="766334" cy="766334"/>
          </a:xfrm>
          <a:prstGeom prst="ellipse">
            <a:avLst/>
          </a:prstGeom>
          <a:solidFill>
            <a:srgbClr val="F2DCDB"/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1707829" y="1839384"/>
            <a:ext cx="1795410" cy="1149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1761701" y="2715281"/>
            <a:ext cx="2551661" cy="4480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1804625" y="3490876"/>
            <a:ext cx="1107442" cy="127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1716177" y="3719917"/>
            <a:ext cx="1841800" cy="13274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1781863" y="3621379"/>
            <a:ext cx="2093595" cy="6376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509553" y="1761863"/>
            <a:ext cx="2332710" cy="11504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5242177" y="2801109"/>
            <a:ext cx="1413976" cy="3302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3916649" y="3405050"/>
            <a:ext cx="2695714" cy="958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912015" y="3634973"/>
            <a:ext cx="1787929" cy="5001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604615" y="3711614"/>
            <a:ext cx="2215753" cy="1484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60027" y="2529153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</a:t>
            </a:r>
            <a:endParaRPr kumimoji="1" lang="zh-CN" alt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547663" y="2407835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Testee</a:t>
            </a:r>
            <a:endParaRPr kumimoji="1" lang="zh-CN" alt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2485110" y="875897"/>
            <a:ext cx="3284286" cy="5145895"/>
          </a:xfrm>
          <a:prstGeom prst="roundRect">
            <a:avLst/>
          </a:prstGeom>
          <a:ln w="38100" cmpd="sng">
            <a:solidFill>
              <a:srgbClr val="0000FF"/>
            </a:solidFill>
            <a:prstDash val="dashDot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6127" y="1093107"/>
            <a:ext cx="1211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Mutual</a:t>
            </a:r>
          </a:p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Friends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3514186" y="2003614"/>
            <a:ext cx="262743" cy="101823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3721324" y="3853064"/>
            <a:ext cx="274556" cy="2198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4476709" y="3164178"/>
            <a:ext cx="219820" cy="67793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4136466" y="4686049"/>
            <a:ext cx="133106" cy="2391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655398" y="1018230"/>
            <a:ext cx="198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Dispersion: </a:t>
            </a:r>
            <a:r>
              <a:rPr kumimoji="1" lang="en-US" altLang="zh-CN" sz="2400" dirty="0">
                <a:solidFill>
                  <a:srgbClr val="FF0000"/>
                </a:solidFill>
              </a:rPr>
              <a:t>4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4279653" y="1958937"/>
            <a:ext cx="252662" cy="30744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070280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Dispersion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84638" y="6131278"/>
            <a:ext cx="977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Dispersion: The extent to which two people’s </a:t>
            </a:r>
          </a:p>
          <a:p>
            <a:pPr algn="ctr"/>
            <a:r>
              <a:rPr kumimoji="1" lang="en-US" altLang="zh-CN" dirty="0" smtClean="0"/>
              <a:t>mutual friends are not directly connected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974338" y="2967101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786658" y="2900527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655638" y="1203476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32920" y="2331194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042572" y="3141399"/>
            <a:ext cx="766334" cy="766334"/>
          </a:xfrm>
          <a:prstGeom prst="ellipse">
            <a:avLst/>
          </a:prstGeom>
          <a:solidFill>
            <a:srgbClr val="F2DCDB"/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16910" y="3918758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88481" y="4915090"/>
            <a:ext cx="766334" cy="766334"/>
          </a:xfrm>
          <a:prstGeom prst="ellipse">
            <a:avLst/>
          </a:prstGeom>
          <a:solidFill>
            <a:srgbClr val="F2DCDB"/>
          </a:solidFill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1707829" y="1839384"/>
            <a:ext cx="1795410" cy="1149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1761701" y="2715281"/>
            <a:ext cx="2551661" cy="4480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1804625" y="3490876"/>
            <a:ext cx="1107442" cy="127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1716177" y="3719917"/>
            <a:ext cx="1841800" cy="13274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1781863" y="3621379"/>
            <a:ext cx="2093595" cy="6376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509553" y="1761863"/>
            <a:ext cx="2332710" cy="11504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5242177" y="2801109"/>
            <a:ext cx="1413976" cy="3302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3916649" y="3405050"/>
            <a:ext cx="2695714" cy="958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912015" y="3634973"/>
            <a:ext cx="1787929" cy="5001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604615" y="3711614"/>
            <a:ext cx="2215753" cy="1484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60027" y="2529153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</a:t>
            </a:r>
            <a:endParaRPr kumimoji="1" lang="zh-CN" alt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547663" y="2407835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Testee</a:t>
            </a:r>
            <a:endParaRPr kumimoji="1" lang="zh-CN" alt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2485110" y="875897"/>
            <a:ext cx="3284286" cy="5145895"/>
          </a:xfrm>
          <a:prstGeom prst="roundRect">
            <a:avLst/>
          </a:prstGeom>
          <a:ln w="38100" cmpd="sng">
            <a:solidFill>
              <a:srgbClr val="0000FF"/>
            </a:solidFill>
            <a:prstDash val="dashDot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6127" y="1093107"/>
            <a:ext cx="1211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Mutual</a:t>
            </a:r>
          </a:p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Friends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3514186" y="2003614"/>
            <a:ext cx="262743" cy="101823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3721324" y="3853064"/>
            <a:ext cx="274556" cy="2198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4476709" y="3164178"/>
            <a:ext cx="219820" cy="67793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4136466" y="4686049"/>
            <a:ext cx="133106" cy="2391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655398" y="1018230"/>
            <a:ext cx="198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Dispersion: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5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4279653" y="1958937"/>
            <a:ext cx="252662" cy="30744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507310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Dispersion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84638" y="6131278"/>
            <a:ext cx="977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Dispersion: The extent to which two people’s </a:t>
            </a:r>
          </a:p>
          <a:p>
            <a:pPr algn="ctr"/>
            <a:r>
              <a:rPr kumimoji="1" lang="en-US" altLang="zh-CN" dirty="0" smtClean="0"/>
              <a:t>mutual friends are not directly connected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974338" y="2967101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786658" y="2900527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3655638" y="1203476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32920" y="2331194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042572" y="3141399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16910" y="3918758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88481" y="4915090"/>
            <a:ext cx="766334" cy="76633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1707829" y="1839384"/>
            <a:ext cx="1795410" cy="1149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1761701" y="2715281"/>
            <a:ext cx="2551661" cy="4480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1804625" y="3490876"/>
            <a:ext cx="1107442" cy="127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1716177" y="3719917"/>
            <a:ext cx="1841800" cy="13274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1781863" y="3621379"/>
            <a:ext cx="2093595" cy="6376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509553" y="1761863"/>
            <a:ext cx="2332710" cy="11504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5242177" y="2801109"/>
            <a:ext cx="1413976" cy="3302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V="1">
            <a:off x="3916649" y="3405050"/>
            <a:ext cx="2695714" cy="9589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912015" y="3634973"/>
            <a:ext cx="1787929" cy="5001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604615" y="3711614"/>
            <a:ext cx="2215753" cy="14846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860027" y="2529153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You</a:t>
            </a:r>
            <a:endParaRPr kumimoji="1" lang="zh-CN" alt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547663" y="2407835"/>
            <a:ext cx="109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Testee</a:t>
            </a:r>
            <a:endParaRPr kumimoji="1" lang="zh-CN" altLang="en-US" sz="2400" dirty="0"/>
          </a:p>
        </p:txBody>
      </p:sp>
      <p:sp>
        <p:nvSpPr>
          <p:cNvPr id="37" name="Rounded Rectangle 36"/>
          <p:cNvSpPr/>
          <p:nvPr/>
        </p:nvSpPr>
        <p:spPr>
          <a:xfrm>
            <a:off x="2485110" y="875897"/>
            <a:ext cx="3284286" cy="5145895"/>
          </a:xfrm>
          <a:prstGeom prst="roundRect">
            <a:avLst/>
          </a:prstGeom>
          <a:ln w="38100" cmpd="sng">
            <a:solidFill>
              <a:srgbClr val="0000FF"/>
            </a:solidFill>
            <a:prstDash val="dashDot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66127" y="1093107"/>
            <a:ext cx="1211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Mutual</a:t>
            </a:r>
          </a:p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Friends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3514186" y="2003614"/>
            <a:ext cx="262743" cy="101823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3721324" y="3853064"/>
            <a:ext cx="274556" cy="21985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4476709" y="3164178"/>
            <a:ext cx="219820" cy="67793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4136466" y="4686049"/>
            <a:ext cx="133106" cy="23910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6655398" y="1018230"/>
            <a:ext cx="198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Dispersion: 5</a:t>
            </a:r>
            <a:endParaRPr kumimoji="1" lang="zh-CN" altLang="en-US" sz="2400" dirty="0"/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4279653" y="1958937"/>
            <a:ext cx="252662" cy="307447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54249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Who Do You Love?</a:t>
            </a:r>
            <a:endParaRPr kumimoji="1" lang="zh-CN" altLang="en-US" dirty="0"/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79" y="1018230"/>
            <a:ext cx="5709603" cy="552225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57977" y="4959766"/>
            <a:ext cx="536434" cy="536434"/>
          </a:xfrm>
          <a:prstGeom prst="ellipse">
            <a:avLst/>
          </a:prstGeom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1588" y="4532767"/>
            <a:ext cx="233192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Your significant other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28" y="801410"/>
            <a:ext cx="1788719" cy="1788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4762" y="5145896"/>
            <a:ext cx="5698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376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8260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02" y="5450538"/>
            <a:ext cx="113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 n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C++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Twitter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5221" y="160899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226" y="355559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Lover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4937" y="2840830"/>
            <a:ext cx="726721" cy="787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9390"/>
            <a:ext cx="2868277" cy="28682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102037">
            <a:off x="2746986" y="1612970"/>
            <a:ext cx="2868277" cy="28682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35013">
            <a:off x="6247410" y="3580813"/>
            <a:ext cx="3551494" cy="35514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883214" y="956729"/>
            <a:ext cx="846460" cy="84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4670224" y="857309"/>
            <a:ext cx="846460" cy="8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02" y="5450538"/>
            <a:ext cx="113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 n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C++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Twitter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5221" y="160899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226" y="355559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Lover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2018" y="815318"/>
            <a:ext cx="726721" cy="7876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9390"/>
            <a:ext cx="2868277" cy="28682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102037">
            <a:off x="2746986" y="1612970"/>
            <a:ext cx="2868277" cy="28682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35013">
            <a:off x="6247410" y="3580813"/>
            <a:ext cx="3551494" cy="35514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883214" y="956729"/>
            <a:ext cx="846460" cy="84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3581">
            <a:off x="4670224" y="857309"/>
            <a:ext cx="846460" cy="8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Introduction to Graphs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Graphs in C++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822334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upload.wikimedia.org/wikipedia/commons/6/69/PageRank-hi-r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371600"/>
            <a:ext cx="6976616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3" descr="http://upload.wikimedia.org/wikipedia/commons/9/9a/Undirected_Graph_Edge.sv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Page Rank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04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3100" y="0"/>
            <a:ext cx="1449324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1020918">
            <a:off x="3006247" y="5102101"/>
            <a:ext cx="4839260" cy="553998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We can have a family tree?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9541494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ahoma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26549</TotalTime>
  <Words>1825</Words>
  <Application>Microsoft Macintosh PowerPoint</Application>
  <PresentationFormat>On-screen Show (4:3)</PresentationFormat>
  <Paragraphs>598</Paragraphs>
  <Slides>88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Default Design</vt:lpstr>
      <vt:lpstr>PowerPoint Presentation</vt:lpstr>
      <vt:lpstr>Who Do You Love</vt:lpstr>
      <vt:lpstr>PowerPoint Presentation</vt:lpstr>
      <vt:lpstr>PowerPoint Presentation</vt:lpstr>
      <vt:lpstr>PowerPoint Presentation</vt:lpstr>
      <vt:lpstr>Tree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Graph</vt:lpstr>
      <vt:lpstr>Simple Graph</vt:lpstr>
      <vt:lpstr>Simple Graph</vt:lpstr>
      <vt:lpstr>Simple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Directed vs Undirected</vt:lpstr>
      <vt:lpstr>Weighted graphs</vt:lpstr>
      <vt:lpstr>PowerPoint Presentation</vt:lpstr>
      <vt:lpstr>Prerequisite Graph</vt:lpstr>
      <vt:lpstr>Social Network Graph</vt:lpstr>
      <vt:lpstr>Social Network</vt:lpstr>
      <vt:lpstr>The Internet</vt:lpstr>
      <vt:lpstr>The Internet</vt:lpstr>
      <vt:lpstr>CS Assignments</vt:lpstr>
      <vt:lpstr>Chemical Bonds</vt:lpstr>
      <vt:lpstr>Road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Paths</vt:lpstr>
      <vt:lpstr>Loops and cycles</vt:lpstr>
      <vt:lpstr>Reachability, connectedness</vt:lpstr>
      <vt:lpstr>PowerPoint Presentation</vt:lpstr>
      <vt:lpstr>PowerPoint Presentation</vt:lpstr>
      <vt:lpstr>Stanford BasicGraph</vt:lpstr>
      <vt:lpstr>BasicGraph members</vt:lpstr>
      <vt:lpstr>BasicGraph members</vt:lpstr>
      <vt:lpstr>Using BasicGraph</vt:lpstr>
      <vt:lpstr>Our First Graph</vt:lpstr>
      <vt:lpstr>PowerPoint Presentation</vt:lpstr>
      <vt:lpstr>PowerPoint Presentation</vt:lpstr>
      <vt:lpstr>PowerPoint Presentation</vt:lpstr>
      <vt:lpstr>PowerPoint Presentation</vt:lpstr>
      <vt:lpstr>Algorithms</vt:lpstr>
      <vt:lpstr>Twitter Popularity</vt:lpstr>
      <vt:lpstr>BasicGraph exercise</vt:lpstr>
      <vt:lpstr>Twitter Network</vt:lpstr>
      <vt:lpstr>Twitter Network</vt:lpstr>
      <vt:lpstr>First Degree Followers</vt:lpstr>
      <vt:lpstr>Second Degree Followers</vt:lpstr>
      <vt:lpstr>Twitter Graph</vt:lpstr>
      <vt:lpstr>Twitter Graph</vt:lpstr>
      <vt:lpstr>First Degree Followers</vt:lpstr>
      <vt:lpstr>Second Degree Followers</vt:lpstr>
      <vt:lpstr>Twitter Popularity</vt:lpstr>
      <vt:lpstr>PowerPoint Presentation</vt:lpstr>
      <vt:lpstr>PowerPoint Presentation</vt:lpstr>
      <vt:lpstr>Who Do You Love</vt:lpstr>
      <vt:lpstr>Who Do You Love?</vt:lpstr>
      <vt:lpstr>Who Do You Love?</vt:lpstr>
      <vt:lpstr>Who Do You Love?</vt:lpstr>
      <vt:lpstr>Romance and Dispersion</vt:lpstr>
      <vt:lpstr>Dispersion Insight</vt:lpstr>
      <vt:lpstr>Dispersion</vt:lpstr>
      <vt:lpstr>Dispersion</vt:lpstr>
      <vt:lpstr>Dispersion</vt:lpstr>
      <vt:lpstr>Dispersion</vt:lpstr>
      <vt:lpstr>Dispersion</vt:lpstr>
      <vt:lpstr>Dispersion</vt:lpstr>
      <vt:lpstr>Dispersion</vt:lpstr>
      <vt:lpstr>Dispersion</vt:lpstr>
      <vt:lpstr>Dispersion</vt:lpstr>
      <vt:lpstr>Who Do You Love?</vt:lpstr>
      <vt:lpstr>PowerPoint Presentation</vt:lpstr>
      <vt:lpstr>PowerPoint Presentation</vt:lpstr>
      <vt:lpstr>PowerPoint Presentation</vt:lpstr>
      <vt:lpstr>Page Rank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106B Lecture Slides</dc:title>
  <dc:creator/>
  <cp:keywords/>
  <dc:description/>
  <cp:lastModifiedBy>Chris Piech</cp:lastModifiedBy>
  <cp:revision>785</cp:revision>
  <dcterms:created xsi:type="dcterms:W3CDTF">2008-06-28T20:57:21Z</dcterms:created>
  <dcterms:modified xsi:type="dcterms:W3CDTF">2016-02-26T19:03:46Z</dcterms:modified>
</cp:coreProperties>
</file>